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94" r:id="rId3"/>
    <p:sldId id="295" r:id="rId4"/>
    <p:sldId id="296" r:id="rId5"/>
    <p:sldId id="297" r:id="rId6"/>
    <p:sldId id="298" r:id="rId7"/>
    <p:sldId id="299" r:id="rId8"/>
    <p:sldId id="301" r:id="rId9"/>
    <p:sldId id="300" r:id="rId10"/>
    <p:sldId id="324" r:id="rId11"/>
    <p:sldId id="302" r:id="rId12"/>
    <p:sldId id="305" r:id="rId13"/>
    <p:sldId id="303" r:id="rId14"/>
    <p:sldId id="304" r:id="rId15"/>
    <p:sldId id="306" r:id="rId16"/>
    <p:sldId id="307" r:id="rId17"/>
    <p:sldId id="308" r:id="rId18"/>
    <p:sldId id="310" r:id="rId19"/>
    <p:sldId id="309" r:id="rId20"/>
    <p:sldId id="331" r:id="rId21"/>
    <p:sldId id="330" r:id="rId22"/>
    <p:sldId id="311" r:id="rId23"/>
    <p:sldId id="312" r:id="rId24"/>
    <p:sldId id="313" r:id="rId25"/>
    <p:sldId id="323" r:id="rId26"/>
    <p:sldId id="328" r:id="rId27"/>
    <p:sldId id="325" r:id="rId28"/>
    <p:sldId id="315" r:id="rId29"/>
    <p:sldId id="316" r:id="rId30"/>
    <p:sldId id="326" r:id="rId31"/>
    <p:sldId id="317" r:id="rId32"/>
    <p:sldId id="318" r:id="rId33"/>
    <p:sldId id="327" r:id="rId34"/>
    <p:sldId id="329" r:id="rId35"/>
    <p:sldId id="32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2719" autoAdjust="0"/>
  </p:normalViewPr>
  <p:slideViewPr>
    <p:cSldViewPr>
      <p:cViewPr>
        <p:scale>
          <a:sx n="90" d="100"/>
          <a:sy n="90" d="100"/>
        </p:scale>
        <p:origin x="-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B7941-C783-4779-9C5C-18778EB7E12B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DA4A6-51B7-4467-9224-A3BEFAB4D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59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DA4A6-51B7-4467-9224-A3BEFAB4DAA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L:\Diane's Projects\Job #193 Powerpoint Blend for Harold\Original Files\Power Point Gray Blend No Yellow Diamond copy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" name="Picture 14" descr="L:\Diane's Projects\Job #193 Powerpoint Blend for Harold\ARRL-Centennial-Logo-small.g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35850" y="5334000"/>
              <a:ext cx="17081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L:\Diane's Projects\Job #193 Powerpoint Blend for Harold\Original Files\Power Point Gray Blend No Yellow Diamond copy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" name="Picture 14" descr="L:\Diane's Projects\Job #193 Powerpoint Blend for Harold\ARRL-Centennial-Logo-small.g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35850" y="5410200"/>
              <a:ext cx="17081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7D58-110C-4274-B358-0017015F4494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0299-1A9F-4427-835F-5A445898D5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DA5D-2247-4DF5-ACE1-C638AEC0EFAF}" type="datetimeFigureOut">
              <a:rPr lang="en-US" smtClean="0"/>
              <a:pPr/>
              <a:t>09/19/2013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FC1D2-281B-4119-83A7-AF60282F4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gif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524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00" dirty="0" smtClean="0">
                <a:solidFill>
                  <a:schemeClr val="tx2"/>
                </a:solidFill>
                <a:latin typeface="Arial Black" pitchFamily="34" charset="0"/>
              </a:rPr>
              <a:t>Happy 100</a:t>
            </a:r>
            <a:r>
              <a:rPr lang="en-US" sz="4400" spc="-100" baseline="30000" dirty="0" smtClean="0">
                <a:solidFill>
                  <a:schemeClr val="tx2"/>
                </a:solidFill>
                <a:latin typeface="Arial Black" pitchFamily="34" charset="0"/>
              </a:rPr>
              <a:t>th</a:t>
            </a:r>
            <a:r>
              <a:rPr lang="en-US" sz="4400" spc="-100" dirty="0" smtClean="0">
                <a:solidFill>
                  <a:schemeClr val="tx2"/>
                </a:solidFill>
                <a:latin typeface="Arial Black" pitchFamily="34" charset="0"/>
              </a:rPr>
              <a:t> Birthday </a:t>
            </a:r>
          </a:p>
          <a:p>
            <a:pPr algn="ctr"/>
            <a:r>
              <a:rPr lang="en-US" sz="4400" spc="-100" dirty="0" smtClean="0">
                <a:solidFill>
                  <a:schemeClr val="tx2"/>
                </a:solidFill>
                <a:latin typeface="Arial Black" pitchFamily="34" charset="0"/>
              </a:rPr>
              <a:t>ARRL!</a:t>
            </a:r>
            <a:endParaRPr lang="en-US" sz="4400" spc="-1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l="8533" t="40266" b="2844"/>
          <a:stretch>
            <a:fillRect/>
          </a:stretch>
        </p:blipFill>
        <p:spPr bwMode="auto">
          <a:xfrm>
            <a:off x="2133600" y="1676400"/>
            <a:ext cx="490061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©ARRL 2013 V3.0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1591"/>
            <a:ext cx="8229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Connecticut Convention Center </a:t>
            </a:r>
          </a:p>
          <a:p>
            <a:pPr algn="ctr">
              <a:lnSpc>
                <a:spcPts val="3400"/>
              </a:lnSpc>
            </a:pP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 located 15 minutes from </a:t>
            </a:r>
          </a:p>
          <a:p>
            <a:pPr algn="ctr">
              <a:lnSpc>
                <a:spcPts val="3400"/>
              </a:lnSpc>
            </a:pPr>
            <a:r>
              <a:rPr lang="en-US" sz="32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 Headquarters</a:t>
            </a:r>
            <a:r>
              <a:rPr lang="en-US" sz="3200" b="1" spc="-1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n-US" sz="3600" b="1" spc="-1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Free shuttle buses will be available </a:t>
            </a:r>
          </a:p>
          <a:p>
            <a:pPr algn="ctr"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 the two locations.</a:t>
            </a:r>
            <a:endParaRPr lang="en-US" sz="2800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hartfordparking.hartford.gov/images/shuttleho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3657600"/>
            <a:ext cx="4114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2135" y="1295400"/>
            <a:ext cx="631115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914400" y="558225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ARRL Centennial </a:t>
            </a:r>
            <a:r>
              <a:rPr lang="en-US" sz="32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Convention</a:t>
            </a:r>
            <a:r>
              <a:rPr lang="en-US" sz="3200" dirty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956823"/>
            <a:ext cx="53340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W1AW-Summer-640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137923"/>
            <a:ext cx="3276600" cy="2196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48400" y="252832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and W1AW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3400" y="1232923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Visit ARRL Headquarters</a:t>
            </a:r>
            <a:endParaRPr lang="en-US" sz="32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4671"/>
            <a:ext cx="9144000" cy="12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lnSpc>
                <a:spcPts val="1600"/>
              </a:lnSpc>
              <a:spcBef>
                <a:spcPct val="50000"/>
              </a:spcBef>
            </a:pPr>
            <a:r>
              <a:rPr lang="en-US" sz="32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 Headquarters </a:t>
            </a: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32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W1AW</a:t>
            </a:r>
          </a:p>
          <a:p>
            <a:pPr lvl="1" algn="ctr" eaLnBrk="0" hangingPunct="0">
              <a:lnSpc>
                <a:spcPts val="1600"/>
              </a:lnSpc>
              <a:spcBef>
                <a:spcPct val="50000"/>
              </a:spcBef>
            </a:pP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Be Open the Weekend </a:t>
            </a:r>
          </a:p>
          <a:p>
            <a:pPr lvl="1" algn="ctr" eaLnBrk="0" hangingPunct="0">
              <a:lnSpc>
                <a:spcPts val="1600"/>
              </a:lnSpc>
              <a:spcBef>
                <a:spcPct val="50000"/>
              </a:spcBef>
            </a:pP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the Convention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71902" y="5791200"/>
            <a:ext cx="6705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Hiram Percy Maxim Memorial Station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121000"/>
            <a:ext cx="5257799" cy="3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78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W1AW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Be Open</a:t>
            </a: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Guest Operators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2054895"/>
            <a:ext cx="4876800" cy="3355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932325"/>
            <a:ext cx="5867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A50021"/>
                </a:solidFill>
                <a:latin typeface="Arial Black" pitchFamily="34" charset="0"/>
              </a:rPr>
              <a:t>A Once in a Lifetime Opportunity to </a:t>
            </a:r>
            <a:r>
              <a:rPr lang="en-US" sz="2400" b="1" dirty="0" smtClean="0">
                <a:solidFill>
                  <a:srgbClr val="A50021"/>
                </a:solidFill>
                <a:latin typeface="Arial Black" pitchFamily="34" charset="0"/>
                <a:cs typeface="Arial" pitchFamily="34" charset="0"/>
              </a:rPr>
              <a:t>Celebrate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A50021"/>
                </a:solidFill>
                <a:latin typeface="Arial Black" pitchFamily="34" charset="0"/>
                <a:cs typeface="Arial" pitchFamily="34" charset="0"/>
              </a:rPr>
              <a:t>ARRL’s 100</a:t>
            </a:r>
            <a:r>
              <a:rPr lang="en-US" sz="2400" b="1" baseline="30000" dirty="0" smtClean="0">
                <a:solidFill>
                  <a:srgbClr val="A50021"/>
                </a:solidFill>
                <a:latin typeface="Arial Black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A50021"/>
                </a:solidFill>
                <a:latin typeface="Arial Black" pitchFamily="34" charset="0"/>
                <a:cs typeface="Arial" pitchFamily="34" charset="0"/>
              </a:rPr>
              <a:t> Birthday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Have Fun and a Great Time!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Enjoy First Rate Exhibits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Hear VIP Speakers and Presentations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Attend National Meetings for Amateur Radio Groups and Organizations</a:t>
            </a: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9685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 Centennial </a:t>
            </a:r>
            <a:r>
              <a:rPr lang="en-US" sz="4000" b="1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Conventio</a:t>
            </a:r>
            <a:r>
              <a:rPr lang="en-US" sz="4000" b="1" spc="-100" dirty="0">
                <a:solidFill>
                  <a:schemeClr val="tx2"/>
                </a:solidFill>
                <a:latin typeface="Calibri" pitchFamily="34" charset="0"/>
              </a:rPr>
              <a:t>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676400"/>
            <a:ext cx="190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252478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 at World Class Seminars and Forums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endParaRPr lang="en-US" sz="24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Showcase Amateur Radio and the ARRL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endParaRPr lang="en-US" sz="24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Meet Amateurs and Friends from Around </a:t>
            </a:r>
          </a:p>
          <a:p>
            <a:pPr>
              <a:lnSpc>
                <a:spcPts val="2000"/>
              </a:lnSpc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World and from Around the Corner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endParaRPr lang="en-US" sz="24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Meet Who’s Who in Amateur Radio </a:t>
            </a:r>
            <a:endParaRPr lang="en-US" sz="2400" spc="-100" dirty="0" smtClean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3" name="Picture 2" descr="IMG_0911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1752600" y="3581400"/>
            <a:ext cx="450197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435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 Centennial 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381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Forum Topics: </a:t>
            </a:r>
            <a:endParaRPr lang="en-US" sz="4000" spc="-1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Technical Innovations &amp; Advancements</a:t>
            </a:r>
          </a:p>
          <a:p>
            <a:pPr lvl="0"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On-The-Air Operating Activities</a:t>
            </a:r>
          </a:p>
          <a:p>
            <a:pPr lvl="0"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Public Service Communications</a:t>
            </a:r>
          </a:p>
          <a:p>
            <a:pPr lvl="0"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Education</a:t>
            </a:r>
          </a:p>
          <a:p>
            <a:pPr lvl="0"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Club Development and Support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95400" y="3505200"/>
            <a:ext cx="5943600" cy="2616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763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 EXPO is a showcase of ARRL exhibits, activities and programs that exemplify the best </a:t>
            </a:r>
          </a:p>
          <a:p>
            <a:pPr algn="ctr"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Amateur Radio. </a:t>
            </a:r>
            <a:endParaRPr lang="en-US" sz="2800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spc="-1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ARRL EXPO</a:t>
            </a:r>
            <a:endParaRPr lang="en-US" sz="4000" spc="-1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656" y="3048000"/>
            <a:ext cx="8763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197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Exhibits </a:t>
            </a:r>
            <a:endParaRPr lang="en-US" sz="4000" b="1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391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Exhibitors will include manufacturers and retailers showcasing their latest products</a:t>
            </a:r>
          </a:p>
          <a:p>
            <a:pPr>
              <a:lnSpc>
                <a:spcPts val="3000"/>
              </a:lnSpc>
            </a:pP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services.  </a:t>
            </a:r>
          </a:p>
          <a:p>
            <a:pPr>
              <a:lnSpc>
                <a:spcPts val="3000"/>
              </a:lnSpc>
            </a:pPr>
            <a:endParaRPr lang="en-US" sz="32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These are just some of the exhibitors who are planning to attend:</a:t>
            </a:r>
            <a:endParaRPr lang="en-US" sz="3200" spc="-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219200"/>
            <a:ext cx="7543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5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spc="-100" dirty="0" smtClean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The ARRL Celebrates its 100th Birthday </a:t>
            </a:r>
          </a:p>
          <a:p>
            <a:pPr lvl="0" algn="ctr" fontAlgn="base">
              <a:lnSpc>
                <a:spcPts val="5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spc="-100" dirty="0" smtClean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in 2014</a:t>
            </a:r>
            <a:endParaRPr lang="en-US" sz="4800" spc="-100" dirty="0" smtClean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8956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75" y="2154031"/>
            <a:ext cx="3657600" cy="9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4875" y="685800"/>
            <a:ext cx="3657600" cy="10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4875" y="3453123"/>
            <a:ext cx="3667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04875" y="4469130"/>
            <a:ext cx="3657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53000" y="685800"/>
            <a:ext cx="3657600" cy="12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www.regonline.com/custImages/360000/364438/Exhibitors/ICO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53000" y="2280174"/>
            <a:ext cx="2905125" cy="1409700"/>
          </a:xfrm>
          <a:prstGeom prst="rect">
            <a:avLst/>
          </a:prstGeom>
          <a:noFill/>
        </p:spPr>
      </p:pic>
      <p:pic>
        <p:nvPicPr>
          <p:cNvPr id="1034" name="Picture 10" descr="Ham Radio Delux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53000" y="4038600"/>
            <a:ext cx="2286000" cy="184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8001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Flea Market</a:t>
            </a:r>
            <a:endParaRPr lang="en-US" sz="4000" b="1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G_14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6800" y="18288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1898065"/>
            <a:ext cx="4419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There will be an indoor</a:t>
            </a:r>
          </a:p>
          <a:p>
            <a:pPr>
              <a:lnSpc>
                <a:spcPts val="3000"/>
              </a:lnSpc>
            </a:pPr>
            <a:r>
              <a:rPr lang="en-US" sz="28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Flea Market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the </a:t>
            </a:r>
          </a:p>
          <a:p>
            <a:pPr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air conditioned Connecticut </a:t>
            </a:r>
          </a:p>
          <a:p>
            <a:pPr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Convention Center</a:t>
            </a:r>
          </a:p>
          <a:p>
            <a:pPr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 and Saturday.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rl.org/images/view/News/WRTC2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877431"/>
            <a:ext cx="335154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" y="3456325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59 two-person teams of Amateur Radio operators from at least 25 countries will compete in a test of operating skill. </a:t>
            </a: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Stations will use identical antennas and transmitter power from the same geographic region, eliminating all variables except operating ability. 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en-US" sz="24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Held in Massachusetts the week before the Convention:  </a:t>
            </a:r>
            <a:r>
              <a:rPr lang="en-US" sz="24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wrtc2014.org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685800"/>
            <a:ext cx="480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WRTC 2014</a:t>
            </a:r>
          </a:p>
          <a:p>
            <a:pPr algn="ctr"/>
            <a:r>
              <a:rPr lang="en-US" sz="28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July 8</a:t>
            </a:r>
            <a:r>
              <a:rPr lang="en-US" sz="2800" b="1" spc="-1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July 15</a:t>
            </a:r>
            <a:r>
              <a:rPr lang="en-US" sz="2800" b="1" spc="-1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en-US" sz="2400" spc="-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World Radiosport Team Championship</a:t>
            </a: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(WRTC) is held every four years.</a:t>
            </a:r>
            <a:endParaRPr lang="en-US" sz="2400" spc="-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99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International Reception</a:t>
            </a:r>
            <a:endParaRPr lang="en-US" sz="3600" b="1" spc="-1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88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Thursday July 17</a:t>
            </a:r>
            <a:endParaRPr lang="en-US" sz="3200" b="1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362200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There will be a reception to welcome International visitors Thursday evening. </a:t>
            </a:r>
          </a:p>
          <a:p>
            <a:pPr>
              <a:lnSpc>
                <a:spcPts val="28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Tickets will be available </a:t>
            </a:r>
          </a:p>
          <a:p>
            <a:pPr>
              <a:lnSpc>
                <a:spcPts val="3000"/>
              </a:lnSpc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anyone who would like </a:t>
            </a:r>
          </a:p>
          <a:p>
            <a:pPr>
              <a:lnSpc>
                <a:spcPts val="3000"/>
              </a:lnSpc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attend.</a:t>
            </a:r>
            <a:endParaRPr lang="en-US" sz="2400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2891437"/>
            <a:ext cx="3140230" cy="350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5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Thursday July 17</a:t>
            </a:r>
          </a:p>
          <a:p>
            <a:pPr algn="ctr"/>
            <a:r>
              <a:rPr lang="en-US" sz="40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Full and Half Day Forums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55740"/>
            <a:ext cx="70104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DX University 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Contest University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Teacher Training on Wireless Technology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Club Support and Development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Public Service Communications Academy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Amateur Radio Satellites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RFI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Thursday July 17</a:t>
            </a:r>
          </a:p>
          <a:p>
            <a:pPr algn="ctr"/>
            <a:r>
              <a:rPr lang="en-US" sz="40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Full and Half Day Forums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41148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There will be a special luncheon for all Seminar participants on Thursday.  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Tickets will be available for anyone  who wants to attend</a:t>
            </a: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contestuniversity.com/main/img_1149740114_14935_1276269547_mod_347_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4425" y="2514600"/>
            <a:ext cx="3305175" cy="244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232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ARRL Centennial </a:t>
            </a:r>
            <a:r>
              <a:rPr lang="en-US" sz="40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Convention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9532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 July 18</a:t>
            </a:r>
            <a:r>
              <a:rPr lang="en-US" sz="3200" b="1" spc="-1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sz="3200" b="1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119952"/>
            <a:ext cx="58674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Opening Ceremony Friday Morning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6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Exhibits, ARRL Expo 9 am to 5 pm 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6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Indoor Flea Market</a:t>
            </a:r>
          </a:p>
          <a:p>
            <a:pPr>
              <a:lnSpc>
                <a:spcPts val="2000"/>
              </a:lnSpc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Forums and Seminars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  <a:defRPr/>
            </a:pPr>
            <a:endParaRPr lang="en-US" sz="26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Licensing Exams all day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6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ARRL Headquarters and W1AW Tours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6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Hartford Bus Tours with on/off stops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400" spc="-1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 descr="IMG_00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39749" y="2091578"/>
            <a:ext cx="2794651" cy="240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Friday Night Banquet</a:t>
            </a:r>
            <a:endParaRPr lang="en-US" sz="3600" b="1" spc="-1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7" descr="P:\2012-06-04, Dayton 2012 Reception photos\Dayton 2012 Reception photos 013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2770293" y="1447800"/>
            <a:ext cx="446870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:\Dayton 06\DSCN1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124200"/>
            <a:ext cx="2743200" cy="292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57600" y="4330005"/>
            <a:ext cx="4495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Culminate Friday’s Activities by Attending </a:t>
            </a:r>
          </a:p>
          <a:p>
            <a:pPr>
              <a:lnSpc>
                <a:spcPts val="30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 Gala Banquet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766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Saturday July 19th</a:t>
            </a:r>
            <a:endParaRPr lang="en-US" sz="3600" b="1" spc="-1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2004060"/>
            <a:ext cx="5638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Breakfast Program</a:t>
            </a:r>
          </a:p>
          <a:p>
            <a:pPr>
              <a:lnSpc>
                <a:spcPts val="2400"/>
              </a:lnSpc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the Convention Center</a:t>
            </a:r>
          </a:p>
          <a:p>
            <a:pPr>
              <a:lnSpc>
                <a:spcPts val="24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Exhibits, ARRL Expo 9 am to 5 pm</a:t>
            </a:r>
          </a:p>
          <a:p>
            <a:pPr>
              <a:lnSpc>
                <a:spcPts val="24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Indoor Flea Market</a:t>
            </a:r>
          </a:p>
          <a:p>
            <a:pPr>
              <a:lnSpc>
                <a:spcPts val="2400"/>
              </a:lnSpc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Forums and Seminars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Licensing Exams all day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4" descr="shutterstock_160912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000" y="1905000"/>
            <a:ext cx="26416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766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Saturday July 19th</a:t>
            </a:r>
            <a:endParaRPr lang="en-US" sz="3600" b="1" spc="-1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2133600"/>
            <a:ext cx="5638800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 HQ and W1AW Tours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Hartford Bus Tours with on/off stops</a:t>
            </a:r>
          </a:p>
          <a:p>
            <a:pPr>
              <a:lnSpc>
                <a:spcPts val="2000"/>
              </a:lnSpc>
              <a:buFont typeface="Arial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buFont typeface="Arial" charset="0"/>
              <a:buChar char="•"/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Wouff Hong Ceremony  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3" descr="shutterstock_160912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000" y="1905000"/>
            <a:ext cx="26416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49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celebrate this milestone, </a:t>
            </a:r>
          </a:p>
          <a:p>
            <a:pPr algn="ctr">
              <a:defRPr/>
            </a:pPr>
            <a:r>
              <a:rPr lang="en-US" sz="40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The ARRL Centennial </a:t>
            </a:r>
          </a:p>
          <a:p>
            <a:pPr algn="ctr">
              <a:defRPr/>
            </a:pPr>
            <a:r>
              <a:rPr lang="en-US" sz="40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Convention </a:t>
            </a:r>
          </a:p>
          <a:p>
            <a:pPr algn="ctr">
              <a:defRPr/>
            </a:pPr>
            <a:r>
              <a:rPr lang="en-US" sz="40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be held in </a:t>
            </a:r>
          </a:p>
          <a:p>
            <a:pPr algn="ctr">
              <a:defRPr/>
            </a:pPr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Hartford, Connecticut </a:t>
            </a:r>
          </a:p>
          <a:p>
            <a:pPr algn="ctr">
              <a:defRPr/>
            </a:pPr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July </a:t>
            </a:r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17-19, </a:t>
            </a:r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 </a:t>
            </a:r>
            <a:endParaRPr lang="en-US" sz="4000" b="1" spc="-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HKRAMER\Desktop\2014 Centennial Convention\shutterstock_5426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82880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763330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sz="2800" b="1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Bring Your Family &amp; Friends </a:t>
            </a:r>
          </a:p>
          <a:p>
            <a:pPr algn="ctr">
              <a:lnSpc>
                <a:spcPts val="3200"/>
              </a:lnSpc>
              <a:defRPr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There are many family activities in the Hartford area</a:t>
            </a:r>
            <a:endParaRPr lang="en-US" sz="2800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vrcmct.org/images/e91a4d38ad200fae6b4d5b67a86ffdf2_i7p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1676400"/>
            <a:ext cx="2857500" cy="1333501"/>
          </a:xfrm>
          <a:prstGeom prst="rect">
            <a:avLst/>
          </a:prstGeom>
          <a:noFill/>
        </p:spPr>
      </p:pic>
      <p:pic>
        <p:nvPicPr>
          <p:cNvPr id="21" name="Picture 4" descr="CSC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3733800"/>
            <a:ext cx="2571750" cy="1143001"/>
          </a:xfrm>
          <a:prstGeom prst="rect">
            <a:avLst/>
          </a:prstGeom>
          <a:noFill/>
        </p:spPr>
      </p:pic>
      <p:pic>
        <p:nvPicPr>
          <p:cNvPr id="22" name="Picture 6" descr="http://www.marktwainhouse.org/assets/images/logo_mth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3200400"/>
            <a:ext cx="2571750" cy="609600"/>
          </a:xfrm>
          <a:prstGeom prst="rect">
            <a:avLst/>
          </a:prstGeom>
          <a:noFill/>
        </p:spPr>
      </p:pic>
      <p:pic>
        <p:nvPicPr>
          <p:cNvPr id="23" name="Picture 10" descr="http://www.neam.org/templates/theme419/images/logo-shad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4876800"/>
            <a:ext cx="5543550" cy="1055915"/>
          </a:xfrm>
          <a:prstGeom prst="rect">
            <a:avLst/>
          </a:prstGeom>
          <a:noFill/>
        </p:spPr>
      </p:pic>
      <p:pic>
        <p:nvPicPr>
          <p:cNvPr id="24" name="Picture 14" descr="http://www.mediabistro.com/fishbowlny/files/original/esp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1752600"/>
            <a:ext cx="1524000" cy="1524001"/>
          </a:xfrm>
          <a:prstGeom prst="rect">
            <a:avLst/>
          </a:prstGeom>
          <a:noFill/>
        </p:spPr>
      </p:pic>
      <p:pic>
        <p:nvPicPr>
          <p:cNvPr id="25" name="Picture 22" descr="http://amusementparkauthority.com/park_index/american_parks/sfne/images/sfne_log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0" y="3429000"/>
            <a:ext cx="2571595" cy="1581532"/>
          </a:xfrm>
          <a:prstGeom prst="rect">
            <a:avLst/>
          </a:prstGeom>
          <a:noFill/>
        </p:spPr>
      </p:pic>
      <p:grpSp>
        <p:nvGrpSpPr>
          <p:cNvPr id="26" name="Group 18"/>
          <p:cNvGrpSpPr/>
          <p:nvPr/>
        </p:nvGrpSpPr>
        <p:grpSpPr>
          <a:xfrm>
            <a:off x="1295400" y="1828800"/>
            <a:ext cx="1530834" cy="1609130"/>
            <a:chOff x="1513116" y="4724400"/>
            <a:chExt cx="1524000" cy="1609130"/>
          </a:xfrm>
        </p:grpSpPr>
        <p:pic>
          <p:nvPicPr>
            <p:cNvPr id="27" name="Picture 12" descr="Wadsworth Atheneum"/>
            <p:cNvPicPr>
              <a:picLocks noChangeAspect="1" noChangeArrowheads="1"/>
            </p:cNvPicPr>
            <p:nvPr/>
          </p:nvPicPr>
          <p:blipFill>
            <a:blip r:embed="rId8" cstate="email"/>
            <a:srcRect r="33339"/>
            <a:stretch>
              <a:fillRect/>
            </a:stretch>
          </p:blipFill>
          <p:spPr bwMode="auto">
            <a:xfrm>
              <a:off x="1589316" y="4724400"/>
              <a:ext cx="1365136" cy="71437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1513116" y="54102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The Wadsworth Athenaeum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Hartford Area Attractions: </a:t>
            </a:r>
            <a:endParaRPr lang="en-US" sz="4400" spc="-1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" name="Picture 26" descr="https://encrypted-tbn2.gstatic.com/images?q=tbn:ANd9GcQ391kSnhvUMNDSsiDnFLFQs9w22FSVBePDDhK1QYJna7Yxo1ggGQ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3000" y="3505200"/>
            <a:ext cx="15240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you would like to volunteer </a:t>
            </a:r>
          </a:p>
          <a:p>
            <a:pPr algn="ctr"/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to present a program, </a:t>
            </a:r>
          </a:p>
          <a:p>
            <a:pPr algn="ctr"/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Visit: </a:t>
            </a:r>
            <a:r>
              <a:rPr lang="en-US" sz="36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ARRL2014.org</a:t>
            </a:r>
            <a:endParaRPr lang="en-US" sz="3600" b="1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elpWantedSig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4200" y="2804161"/>
            <a:ext cx="3733800" cy="298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Volunteers Wanted: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601980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ARRL/W1AW HQ Assistance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Exhibitor Lounge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Forum 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Monitor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Greeters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Registration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Transportation 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-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Wouff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Hong Ceremony </a:t>
            </a:r>
          </a:p>
          <a:p>
            <a:pPr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 at </a:t>
            </a:r>
            <a:r>
              <a:rPr lang="en-US" sz="28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ARRL2014.org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6880"/>
            <a:ext cx="91440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See you at the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ARRL Centennial Convention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July 17 – July </a:t>
            </a:r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19, </a:t>
            </a:r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Hartford, Connecticut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spc="-1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ARRL2014.org</a:t>
            </a:r>
            <a:endParaRPr lang="en-US" sz="4000" spc="-100" dirty="0" smtClean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733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143000"/>
            <a:ext cx="25146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1044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sz="4000" b="1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Hartford?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1983621"/>
            <a:ext cx="57150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ARRL was established in Hartford in 1914.</a:t>
            </a:r>
          </a:p>
          <a:p>
            <a:pPr>
              <a:lnSpc>
                <a:spcPts val="2600"/>
              </a:lnSpc>
              <a:buClr>
                <a:schemeClr val="tx2"/>
              </a:buClr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ARRL Headquarters and </a:t>
            </a:r>
          </a:p>
          <a:p>
            <a:pPr>
              <a:lnSpc>
                <a:spcPts val="2600"/>
              </a:lnSpc>
              <a:buClr>
                <a:schemeClr val="tx2"/>
              </a:buClr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W1AW are located in nearby Newington, Connecticut. </a:t>
            </a:r>
          </a:p>
          <a:p>
            <a:pPr>
              <a:lnSpc>
                <a:spcPts val="26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28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New England has many places</a:t>
            </a:r>
          </a:p>
          <a:p>
            <a:pPr>
              <a:lnSpc>
                <a:spcPts val="2600"/>
              </a:lnSpc>
              <a:buClr>
                <a:schemeClr val="tx2"/>
              </a:buClr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that are of historical significance to radio.</a:t>
            </a:r>
          </a:p>
          <a:p>
            <a:pPr lvl="0"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amgallery.com/qsl/country/USA/Connecticut/1aw_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04950"/>
            <a:ext cx="47815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iram-maxim-1-size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914400"/>
            <a:ext cx="2971800" cy="446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1aw_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97814">
            <a:off x="338437" y="4542818"/>
            <a:ext cx="8101362" cy="93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5875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 Hartford?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45049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Connecticut Convention Center is easily accessed from major interstates and airports.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96887"/>
            <a:ext cx="4267200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Hartford is located  between New York City and Boston.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Hartford region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has a wealth of hotels, restaurants and other world-class attractions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shutterstock_23590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24400" y="2286000"/>
            <a:ext cx="3846333" cy="288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736937"/>
            <a:ext cx="9144000" cy="91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Centennial Convention 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be held</a:t>
            </a:r>
          </a:p>
          <a:p>
            <a:pPr algn="ctr">
              <a:lnSpc>
                <a:spcPts val="3200"/>
              </a:lnSpc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the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Connecticut Convention Center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http://media-cdn.tripadvisor.com/media/photo-s/02/6d/0a/b2/connecticut-conven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752600"/>
            <a:ext cx="5638800" cy="285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http://www.metrojacksonville.com/photos/thumbs/lrg-6099-p1120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429000"/>
            <a:ext cx="3556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http://ctbythenumbers.info/files/2012/03/Connecticut_Convention_Logo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324601" y="1828800"/>
            <a:ext cx="183858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444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Hartford Downtown Marriott </a:t>
            </a:r>
          </a:p>
          <a:p>
            <a:pPr algn="ctr">
              <a:lnSpc>
                <a:spcPts val="32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 the Headquarters Hotel and it is </a:t>
            </a:r>
          </a:p>
          <a:p>
            <a:pPr algn="ctr">
              <a:lnSpc>
                <a:spcPts val="3200"/>
              </a:lnSpc>
            </a:pP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attached to the Convention Center</a:t>
            </a:r>
            <a:endParaRPr lang="en-US" sz="2800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720026"/>
            <a:ext cx="5347494" cy="3918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52600" y="5867400"/>
            <a:ext cx="6781800" cy="71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hotels will be offering discounted</a:t>
            </a:r>
          </a:p>
          <a:p>
            <a:pPr>
              <a:lnSpc>
                <a:spcPts val="2400"/>
              </a:lnSpc>
            </a:pPr>
            <a:r>
              <a:rPr lang="en-US" sz="24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rates to convention attendees</a:t>
            </a:r>
            <a:r>
              <a:rPr lang="en-US" sz="28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409"/>
            <a:ext cx="914400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endParaRPr lang="en-US" sz="3600" spc="-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3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Hotels are offering discounted rates </a:t>
            </a:r>
            <a:r>
              <a:rPr lang="en-US" sz="3600" b="1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ARRL2014.org </a:t>
            </a:r>
            <a:r>
              <a:rPr lang="en-US" sz="36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details</a:t>
            </a:r>
            <a:r>
              <a:rPr lang="en-US" sz="4000" spc="-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data:image/jpeg;base64,/9j/4AAQSkZJRgABAQAAAQABAAD/2wCEAAkGBxQTERMUExQUFBQTFx8aGRgYGBgYGRgdGhsYGBsdGBsYHSggHxwlGxwaIjEiJSk3Li4uGyI/ODMsNygtLisBCgoKDg0OGxAQGzQmICQ4NCwsNCw1Lyw0LCwsLCwsNCwsLCwtLCwsLCwsLDQvLCwsLCwsLCwsLCwsLCwsLCwsLP/AABEIAKEBOQMBEQACEQEDEQH/xAAcAAEAAgIDAQAAAAAAAAAAAAAABgcEBQIDCAH/xABLEAABAwIDAwcHCQMLBAMAAAABAAIDBBEFEiEGBzETIkFRYXGBFBcyUpGT0iM1QnJzgqGxsjSSwyQzRFNidIOiwcLRFWOz0xZDVP/EABsBAQACAwEBAAAAAAAAAAAAAAABAgQFBgMH/8QAPREAAgEDAQQHBgUCBgIDAAAAAAECAwQRMQUSIVFBYXGRscHRBhMUFYHwIjI0oeEzUiNCQ4LC8RZyJDVi/9oADAMBAAIRAxEAPwC8UAQBAEAQBAEAQBAEAQBAEAQBAEAQBAEBwfK0EAuAJ4AkAnuQlRbWUjk5wAuSAB0lCEsn0FAEAQBAEAQBAEAQBAEAQBAEAQBAEAQBAEAQBAEAQBAEAQBAEAQBAEAQBAEAQBAQuHeHA/EGUrBeNxLOVvoZPohvW0nm36SRbTU1zxNvLZFWNs60tdcdXX19PYYO9vCXcnFWxaS0zhcjjlzXafuvt+8Ukj22JcLelbz/ACy8f5XgS3Ba+Oto2SWBZMyz2nUa3a9p8bhSuKNXcUp21dx6Yvh4plMS4lV4TVyQxyOyRu0Y67o3tPOacvQSCLltje+qquB10aNvtCgqk48X0rVP75lu7H7UxV8WZnNkZpJGTctJ6R1tPQVZPJy19YztJ7suKej5/wAm/UmCEAQBAEAQBAEAQBAEAQBAEAQBAEAQBAEAQBAEAQBAEAQBAEAQBAEAQBAQjexjxp6QRMNpKgltxxDB6ZHfcN+8VDNxsW1Vavvy0jx+vR6lHscQQQSCDcEaEEdSqdm0msM9D7NYizEMPa54B5Rhjlb/AGrZXd1+I7CFZcUcFd0ZWdy1HoeV2aoie7WpdSVlThsp4OLoyekgC9vrMyut2FQuRtNrQVxQhdw7H99T4H3fNgeaOOraNY+ZJ9Vx5pPc7T7/AGIyNg3W7N0X08V2/wDXgV5sfjZo6uOUHm3yyDrY4jN7OI7QFBvr+2VxQlDp1XaejQVc4A+oAgCAIAgCAIAgCAIAgCAIAgCAIAgCAIAgCAIAgCAIAgCAIAgCAIAgCAprfXKTVwt6Gw3He57gf0hVep1vs/Fe4k+vyRXiG+LZ3KFzYalzjaIyMa2/DPYh3ibxj2Ijl/aDDqQS1w89n3k796lA6GSnxGH04XBr+0A3YTbo4tPXmCS5lNjVY1ITtZ6S08/VdhNmmKtpOuKoj8bOH4EfgQp1Rp3v21b/APUX4HnTFsPdTzSQv9KNxae23AjsIsfFVO+oVo1qcakdGei9mpS+jpXO4ugjJ7yxpKujgbuKjXnFdDfibJDHCAIAgCAIAgCAIAgCAIAgCAIAgCAIAgCAIAgCAIAgCAIAgCAIAgCAICLbZ7FRV+Vxe6OVgyhwGYWvezmm19eohQ0bKw2lO0yksp/epEqbdAcw5SqGTpyx84913WHfqowzaT9oVj8NPj1v+DE29x6GniioKE2ELw972m9nNOYC/S7PzieggDrAhpaHrs20qVpyubj/ADLCXU/LHBFhUU0eJYcC70aiMtdb6LuBtfpa8XHcFbVGhqRnZXXDWL4da/lEY3UYg6N1Rh82j4HFzB2Xs8DszWcOvOVEeRsttUozULqGktfL0+hjb1dlnS1FPNC27pnCF9h0/QcbdFrgnoDQkj02Nfxp05wm+EfxLzXoWVSwCNjGN4MaGjuAsFY56cnKTk+k7UKhAEAQBAEAQBAEAQBAEAQBAEAQBAEAQBAEAQBAEAQBAEAQBAEAQBAEB8I8EBS232L4nDI6GeUiJ3oujaGNkH1hre3Ft/w1NOPSdfsy3sakVUpx/F0p8cfTTseCAobws3cxjmV8lI46P+Uj+sNHjxbY/dKlanObftcxVddHB+X31mfvDp3UddTYjECQXBkgH0iBa3e5l2/dCiXDieGy5xubedrN9a++p8fqWW03AP5q5z+h9QgIAgCAIAgCAIAgCAIAgCAIAgCAIAgCAIAgIdtJvFpaa7WHyiUfRYRlB/tP4DuFz2KMm2tNj16/GX4V1+S/6I1sfvEmnr2sqC1sUwyMa0WDH3u3U6m/o8eJHBQm8mwvtj06Vs5UtY8X1rp7tS1lY5k6qmoZG0ve5rGt1LnEADvJQtCEpvdissgOPb1YI3ZadhnsdXnmst05bi7j7B2lVcuRvLbYVWazVe71av8Agn1LUNkYyRhu17Q5p6wRcfgrGjnBwk4y1XA7UKhAEAQBAEAQBAY9fQxzMMcrGyMPFrhcd/Ye1D0p1Z05b0Hh9RAcW3SwPJMEz4f7Lhyje4ah3tJVcG7o7fqxWKkVL9vVeBy2Z3Y+TVEc76gv5M3a1jMlz2uzHTstqmCLvbfvqTpxhjPN58iwZIw62YA2IIuL2I4EdoVjRJtaHNCAgCAIAgCAIAgCA0e1G1UFC1pmzkyXyNa25dltfU2A4jiVDeDMs7GrdNqn0a5K1xrevUSXFOxkDfWPPf36jKO6x71GWdDb7Bow41XvfsvXwLT2YndJRUz3kue+FjnE8SS0Ek+KmOiOau4KFecY6JvxM2sqWxRvkebMjaXONibBoJJsNeAUt4PGEHOShHV8F9Stsb3ttF20sJcfXl0HgxupHeQq5Oht/Z+T41pY6l6/9mw3W7RVFY6rdO/Nl5PKAAGtvyt7Adw49SI8NsWdK2VNU1rnPXoT9WNGEAQBAEAQGFjWHiop5YXGwlYW3HRfgfA6qGe1Cs6NWNRdDyeaqyldFI+N4s+Nxa4dRBsVVH0KnUjUipx0fE6mPIIIJBBuCNCCOBB60LNJrDPR+yWNCrpIptMxFnjqe3R346jsIVk8nz+9tnb1pU+7sKx3yU0zapjnPe6GRt2NJOVjm6OAHDqN+Op6lV6nR7BnTlSaSW8tebT0K9Um+Ll3O45ylO6mcefAbt6yxx/0dcdxai5HI7dtdyqqq0lr2r1XmWGrGiCAID451tToEBiOxaAGxmiB6jI3/lRlHqqFV6RfczJila4XaQ4HpBBHtCk83Fp4ZzQg+XQH1Acc4va4v1IThnK6EHy6A+koDi14PAg9yEtNAvHWEGGfQ4dYQYZ9QgIDHrK6KIXlkZGOt7mtH+YoXp0p1HiCb7OJzpalkjQ6N7XtPBzSHA+I0QicJQe7JYfWdhNuKFSqN97wTR2IOkvD/CVXqdP7PJpVPp5lXodIeiNj66LyKjbykebkIxlzNvfI0Wte979CR0RwV9Sn8RUeHjL8TI2tkHkNYLi/k8ul/wDtuSWjPOyT+Ip/+y8Ueb0PoJZ25SpYzyzO9rL8lbM4C/8AO8LojnPaCEpe73VnXyLXila4AtIcDwIII9oVjmGmnhnNCAgCAIAgCApzfJgfJzsqmjmzc1/Y9o0P3mj/ACHrVWdZsG636bovWPFdj9H4ldIb8sTc7jvJ1D6Zx5k4zM7HtH+5v6Qi1NDt2136arLWOvY/R+JPt4mB+VUMjWi8kXyjOsloNx4tuO+ylmj2XdfD3Cb0fB/X0Z59VTujdbH40aSsim+gDlf2sdo7vtx7wE6zDv7b4ihKHTqu374Ho1rgQCNQeBVzgGscD6gI7t3tD5FSOkbYyOIZGDwzG5uewAE+AHSobM/Z1p8VXUHouL7CkXzVte86z1LuNhmcG+A5rR7AqnYqNtaR6Ir7+rOOJ7NVVOzPNA9jPWIBAvwuRe3ihNG9t60t2nNNnXgWOz0kgfA8t11bxY/sc3pH49VkLXNrSuI7tReq7C/8Lro6+iD7fJzsLXNPRxa5vgbi6tqjhq1KdpcbvTF8PFM84co7rPtVcH0DdXI2uG7S1MEMsMUjmtlIuRfMLXHNP0bjiRroEwYtWyo1ZxnOOWvvjzNUJHZs1zmve9ze/XfjdMIyt1YxjgWrtXh8wwON1U4vqI3NcCfSaHHLlLuJOUi9+nrtdOg5myq03tFqisReV1PHHPfoVXyrus+0pg6bdXI2mI7S1M0MUL5XclE3KGgkZrcC/wBYgWGvV33GNSsqFKpKpGPF8f8ArkctkIqh9XEyle6ORzvSadGgakuHAtA6Dx4dKY5EX0qMaMpVllfenWSnfPTBtVC8ek+LnHhctcQCfA/gpeprNgTboyj0J8PqQ3Z+vdBUwysJBY8eIvYg9hFx4qGbe6pRq0ZQl0o9KTzNY1z3kNa0EuJNgANSSeqyufPIxcmopcWVRtXvTc4mOiGVv9a4c4/UaeA7Tr2BVydPZbCilvXGvJeb9CH0GC1uIF8rGyTlvpPc4ceNg55Fz2DhcKMG2qXNrZpQk1HkkvQ6sExuooJiYyWOBs+N18rrGxD29Y1HWELXFrRu6eJceTXky3Ya2LGqF0bZHQm7eWYLOc22oGvFpIuD027wp1RysqdTZlwpNb39r++nqK42/wBkWYeYMkjpOVz3zAC2TJwt9b8FGMM6DZm0JXe9vLGMfvn0IipNqXDsLsDEzyWtMjnOMbZAwtGUOczr46E3HcFCXScntHatSXvLfdws4z2PzMTaTdrG2KpqXVEjntbJKbtaA51nP17yjjjietptmcpwoqCS4L6aFUqTpyXbAbIMxDl88jo+RyWygG+fPxv9X8VGMmq2ntCVpu7qznP7Y9S78JoG08EULPRiYGg9JsOJt0k6nvV0sHHVqrq1JVJaviZaHkEAQBAEAQGp2qwYVdJLCbXcLsPU8atPt49hKhrJlWdw7etGoujXs6TzfLGWuLXAhzSQQeII0IKqfQItSWUc6WodG9kjDZ7HBzT1EG4/FCJwU4uMtHwPSeAYo2qp4p2cJG3I6jwcPBwI8FZPJ89uaEqFWVOXQUXvBwTyWukaBaOT5SPqs69x4OuO4BVO02XdfEW6b1XB/T1RG1JsC9N1WOeUUQjcbyU3MPWW/QPsu37qROL2za+5uN5aS4/Xp9fqTRWNQRrarZYV0sHKvLYIcznNb6T3Oy2F+gAA68ddLcVDWTYWd87WE9xfif7Iy6ivo8PiDHOigYBowcT2hrec49tk4I8o0rm7nlJyfP8AnRFb7d7xWVML6enYQx9s0j9CQCDZrei5A1PsUN5Og2dseVGoqtV8Vol5srlDoC79zzycOPZK8D2NP5lInG7dWLr6IpBDsia7q8EhqqmQTs5RsceYNJNr5gNbcdOhNTT7ZuatCivdvGXgtA7D0XLRTNhax0TswDdGkjhmbw0Njp0gdyndRzfzO53JQcsp8OPqYW9j5sl+sz9bVEtD22L+rj9fAodDti4N2mytJLRMmlhbJJIXAl9yAGuLRYcBoO9EsnKbWvriFw6cJYSxp2EtwPZWmpJJJII8rpAAdSQ0DWzb6gE6kX6B1KUjV3F9XuIKNR5S++JXO+0/ymnH/aP6ioepv/Z7+lPt8ivaT+cZ9YfmFD0N7U/Iy6N8da5lC1jTblpQ13a0BziP3g1TI5HYVJTuXJ9Cz9dCkkOxPRWwlEIsPpWgWzRtee+QZzf228FK0OB2jUdS6m3zx3cCr98VEGV4eBblYmuPa4Fzb+wNUPU6TYVRytnF9D/k1W7rFDBiEBBIbK7k3DoIfzRfudlPgoMnatBVbWXNcV9P4Jbvy40fdL/CUvU1fs7pU+nmVah0p6Q2P/YKP+7x/oapjoj59ffqana/EbY/N9Z9hJ+gpLRix/U0+1eJ5vUH0EtTcb/Tf8L+Mi1Oa9ov9P8A3f8AEtRWOZCAIAgCAIAgOupnbGxz3kNawFzieAAFyfYhaEXOSjHVnmrHcQ8oqZpsobyry4AdAJ0v2249t1Q+hW1H3NKNPOcIwFJ7ln7mMds6SkedHfKR94sHt8RY+DkRze37XKVddj8n5dxgb38VE1WyBgv5O05iBc5nAOI7mtA8b9SN8T32HQdKi6sv83gvVlfob0k+7rHPJa2MuNo5fk39QDiLHwdbXquo0NbtW19/btLVcV99h6BVzhisN4u374pHU1Kcrm6SS8SD6rO0dJ9lrKrZ0eytkxqRVasuD0XmyC7L4BLiNSW5j60srrusO0ni49Av+RUY5G6vLunZ0s46klw+0TTbrYSlpcPdLCH8pG5t3ucSXBzg03Ho9IOgClrBqNnbUr17lQm1h54Y06e0qxDpS7dznze77Z/6WJE47bv6r6LzKSUHYli7k/2qf7H/AHtUrU0HtB/Rh2+RcascmQ/ex82S/WZ+tqrLQ2uxf1cfr4FDodsXzuo+bIfrP/8AI5THQ4nbX6yX08ES9Saop3fb+00/2R/UVV6nV+z/APSn2+RXtObPb9Yfmoehvp/lZa2+955KlHQXvPsDf+SpZzHs8vxzfUipVB1J6bwVoFNABwETAPBoVlofOa7zVk3zfiVjvvYOVpT0ljx7C235lQ9To/Z5/gqLs8yvsFky1MDvVlYfY4FQze3CzRmup+BY2/LjR90v8JS9TQezulT6eZVqHSnpDY/9go/7vH+hqmOiPn19+pqdr8Rtj831n2En6CktGLH9TT7V4nm9QfQS1Nxv9N/wv4yLU5r2i/0/93/EtRWOZCAIAgCAIAgK43wbRiOEUjDz5bGS30WA6DvcR7AetVkzf7Ds9+p7+Wi07f48TDr9hsuCt5v8ojvO7r1HOZ4MA062dqY4HtT2pnaDefwP8Po+/wDZlVIdMZOGV74Jo5ozZ8bg4dWnQewjQ9hUHnWpRqwdOWjLG3SYKZpZq2bn6ua0n6T36yO9ht949SlI0G27lUoRt6fDp+i0X3yITtfgppKuWHXKDdh62O1b324HtBUdRuLG5+IoRqdPT2mmQyy/dh9ovKMOErjeSBpbJ2lguCe9tj33Vk+Bw+0bP3N1uLSXFfX0ZQkspc4ucbucSSesnUn2qq0O3jFRSS0RdG5mlDaJ7/pSSm57GhoA/P2qUcht6bdwo9CXibXedb/pdTfqZ7eUZZS9DG2Rn4yGOvwZQCg7kuvcz+wP+3d+mNSjj9vfqV2LxZS83pHvKqdfHRFhbk/2qf7H/e1StTQ+0H9GHb5FxqxyZD97HzZL9Zn62qstDa7F/Vx+vgUOh2xfO6j5sh+s/wD8jlMdDidtfrJfTwRL1Jqind9v7TT/AGR/UVV6nV+z/wDSn2+RXkHpN7x+ahm+l+Vlt77WfIUzuqRw9rb/AOilnL+z7/xZrq8yoVB1R6T2Vnz0VK7pMDL9+QX/ABurLQ+e3kd24nHrfiVtvumBnpmdLY3H95wA/SVD1Oh9nov3c5da+/3IDgsWepgaOLpWD2uAUM3dxLdpTfJPwLG35caPul/hKXqaD2d0qfTzKtQ6U9IbH/sFH/d4/wBDVMdEfPr79TU7X4jbH5vrPsJP0FJaMWP6mn2rxPN6g+glqbjf6b/hfxkWpzXtF/p/7v8AiWorHMhAEAQBAEBG9sNr4aGM3IfMRzIgdewu6m9vT0KGzYWOz6l1Lhwj0v06yrth8PfiOJGafnhh5WUngSPQb3EgadTSqnSbRqxs7T3dPhngvN/fSy9SrnFnnfbvA/JK2SMC0bufH9V19PA3b4KmnA7zZt18RbqT1XB9q9dSPqTPLf3MY1mhkpXHnRHOzta4872OP+cIuRym3rbdqKstHwfav48Du3xYHylOypaOfAbO7WOP+11vBzkfMrsK63KrpPSWnavVeRTSHWkz3W4wIaswvPyVUOTPVm1yHxuW/eUdJqNs23vKPvI6w4/Tp9foRnGcNdTTywv9KNxHeOIPcRY+KI2NvWjWpRqR0ZMN323jKKJ8MzHvYXZmlmUkEgAghxGml+PWpTwaraeypXU1UptJ6PP2zp272+NawQxMMcNwTmtneRwvbQAHW2uoCPiW2bslW0veTeZdWiIQhuS69zJ/kD/t3fojUo4/b36ldi8WUxUtIe4HQhxB9qqjroPMU0WBuUePK5x0mG/sey/5hStTR+0C/wAGL6/JlyKxyREN6zCcMmt0OYf87VWWhtNjPF5H6+DKGQ7cvjdO4HDIuxzwf3yfyISOhxO2l/8ALl9PAmCsaoqDfcw+UUx6DGR7Ha/mFV6nVezz/wAOa6/IrmE85veFDOgloz0LtvgHltG6IW5QWfGTwzC+h7CCR4qzRwez7v4aupvTR9h57qad0b3Me0tew2c06EEdBVTu4TjOKlF5TLY3c7cU8dGIKmQRvhvYkEhzbki1hxF7W7Bx1Up4OY2rsytKv7ylHKl+zIBttjvllY+ZtwywawHjlb195JPioN5s+1+GoKD11faS/dRsi8yNrJm5WNHyQPFxOmf6oHDrOvRrK4mq21tCKi7eD49PV1dvMzd+FOSykf0Nc9p73BhH6Cj1PH2emlKpHnh92fUqZDqD0hsf+wUf93j/AENUx0R8+vv1NTtfiZG0MBkpKlg4vhkaPFjgj0KWslCtCT6Gn+55nVT6IWpuN/pv+F/GUrU5r2i/0/r/AMSbv2jGazIy5otY3yl+ZxY0suMtnPBa3O5uYjS4IJnJplZvHF8fDhl56eC4vCeOk3FLUNkY17DdrwCNCNDrqDqD2FSYk4OEnF6o7UKhARLeRtN5HSkMNp5rtZ1tH0n+A4dpChs2myrL4mtmX5Y8X6ffQU7/APK63Ll8qnt9o6/tvf8AFVOs+X22c+7Xcaklzna3c5x7SST+JKaGVwiuSR6A2A2d8ipGtcPlZOfJ2E8G/dGnffrVkjhdp3nxNdyX5VwXr9SSqTXkG3tYFy9JyzR8pTXd3sPpjw0d909ahm52Jde6r7j0lw+vR6fUpBQdkbfZPGTSVcU30Wus8dbHaO/DUdoCjrMW9tlcUJU+no7T0VUQsmjcx1nRyNIPUWuFvyKucDGUqc1JcGvFHm3HsMdTVMsDuMbrX6xxafFpB8VQ+g21dV6Uai6fvxMFjiCCCQRqCOIPYh7tJrDLlmwSHGqKGozcnUhuUvAuMzdHNeOq+o6QHeCnXicjG5qbMuJUsZhrjq5rzI3S7pKoutJNAxvW0vefBpa380wzYT9oKCX4YtvrwvNk9wrYOlgp5Ig0udMwsfK6xfZ3q6WaAdbDqF7qcGkrbVr1akZt6PKXR/JBHbo6m5tNAR0Xzg27RlUYZul7QUemL/b1Jlu+2YqaDlWSPifFJZwyl12uGnS0CxHb9EKUjU7TvaN3uygmmuHHGneaTaXdc6apklglYxshzFrg7Rx1da3QTr4qMGZabcVKkoVIttcOHI7NktgKmiqmTCaFwF2vbzxmaeNtOPAjtCYZW92tRuaLpuLXLTUslWOfMXFaBk8MkMnoSNLTbiL9I7QdR3Iz0o1ZUqiqR1XEql26Ge5tUREdFw4HxCrhnTr2hpdMH+xNNgdm56FkkUkkckbnZm5c12usAeI4EAeztUpM0+0ryldSU4pprgyWKTWEV3gbJmvhYGOa2aJ12F18pDrBwNgSOAN7dHaoaNnsy/8AhKjclmL1wQDzSVn9bTfvSf8ArUYN58/tv7Zdy9S2sBhmZTxsqCx0rGhrnMJIdbQHnAG5HHTipRy9zKnKq5Us7r5/bNVtXsZT1wu8FkoFhK3j3OHBw79eohGjJstpVrV4jxjyflyK2qd1NY19mOhe2+jsxbp2gjTwuowzoIbetnHMk0yU7K7r44XCSqc2Z44MAPJg9t9XeIA7CiXM1t5tydRbtFbq59P8FhgKxoTT7W4A2tpnQuOU3DmOtfK4cDbqsSD2FQ1ky7K7la1VUXY+tFZ+aOq/rqf2v+BRhnRf+QUP7X+3qWVshh01PSsgndG8xaNcwuN29F7gWI4dwClcDnr6tTrVnUpprOueZu1JhlTYvumkMz3U8sTYnG7WvzAtv9HQEEDoKrhnUUNvwVNKpF56scTdbBbG1VBO5zpIXxSNs8AvzaatIu22huLdpRLiYe0to0Lumkk01pp6m3bgcjHNsxjzEGNicXWaGxGQsEjSCbgPtcX1Y1wsdBODEdzCSeXjOW+14zju6tWuKN/h1LyUTGXzFo1da1ydXG3Rckmykwqs9+bkZKHmEB5226xGaetkfMx8RHNYx4sWsBNh46m40uSqZO92bRp0rdRptPm10s0ACGcWtu02Fc1zaqqblLdYo3DUH13jot0Dx6lKRzG1tqKSdGi+1+S8y0lY5sIDi9gIIIBBFiDwIPWhKbTyiuJN0UJJIqJACTYZWmw6BfpVd0369oKqXGCOPmgh/wD0yfut/wCUwT/5DU/sRPMDw809PHCXmTkxlDiACQPRBt1Cw8FKNJcVlWqupjGeJpdqdhaeulbLI6Rjw3KchaMwBJF8zTqLlGjMs9qVbWDhFJrXiaXzR0v9dUe2P4FG6Zn/AJBX/tX7+pJNk9lmUDZGxySPbIQbPy2BGlxlA4i1+4KUsGvvb6V205xSa5G/UmCEAQBAEAQBAEAQBAEAQBAEAQBAEAQBAEAQBAEAQBAEAQHCaQNaXHg0EnuGqExTbwiH1W3WGytyyXkb1Oge4ewtVN9G1hsy8g8x4Pqkl5mLR7UYPE7NHE2N3rNpnNPtDEUoo9J2W0KixOWV1y/k2PnFofXk91J8KnfR4fKLrku9eo84tD68nupPhTfQ+UXXJd69R5xaH15PdSfCm+h8ouuS716jzi0Prye6k+FN9D5Rdcl3r1HnFofXk91J8Kb6Hyi65LvXqPOLQ+vJ7qT4U30PlF1yXevUecWh9eT3UnwpvofKLrku9eo84tD68nupPhTfQ+UXXJd69R5xaH15PdSfCm+h8ouuS716jzi0Prye6k+FN9D5Rdcl3r1HnFofXk91J8Kb6Hyi65LvXqPOLQ+vJ7qT4U30PlF1yXevUecWh9eT3UnwpvofKLrku9eo84tD68nupPhTfQ+UXXJd69R5xaH15PdSfCm+h8ouuS716jzi0Prye6k+FN9D5Rdcl3r1HnFofXk91J8Kb6Hyi65LvXqPOLQ+vJ7qT4U30PlF1yXevUecWh9eT3UnwpvofKLrku9eo84tD68nupPhTfQ+UXXJd69R5xaH15PdSfCm+h8ouuS716jzi0Prye6k+FN9D5Rdcl3r1HnFofXk91J8Kb6Hyi65LvXqPOLQ+vJ7qT4U30PlF1yXevUecWh9eT3UnwpvofKLrku9eo84tD68nupPhTfQ+UXXJd69R5xaH15PdSfCm+h8ouuS716jzi0Prye6k+FN9D5Rdcl3r1HnFofXk91J8Kb6Hyi65LvXqPOLQ+vJ7qT4U30PlF1yXevUecWh9eT3UnwpvofKLrku9eo84tD68nupPhTfQ+UXXJd69R5xaH15PdSfCm+h8ouuS716nKLeDROcGh8l3EAfJSDUmw+im+iJbJuUstLvXqSpWNaEAQBAEAQBAEAQBAEAQBAEAQBAEAQBAEAQBAEAQBAEAQBAEAQBAEAQBAEAQBAEAQBAEAQBAfHHQoERPdttBNW00kk+XM2XKMoyiwaw/mSqxba4m02raU7aqoU9Gs8e1nHC9oZn4xU0jsvIxR5m6c69ouJ+8Uy84JrWdONjCuvzN48fQV20ks1eaGkLGmNuaaZwzZQLXDG3AJu5ouek8NEbecIinZwp23xNbjnhFLhntZ1bSV9Zh7G1BlFXAHASMexjHtB0Ba6MAWvYag6kceg8ova0ra8k6W7uS6Gm2n2p58TI2hxGoFK6spqiMQiISNY6HMXXF9XZxbjwtooedUzztaNH3yt6sHvZw3nH7Y8zs2NqKueKGolnjdHI0kxiHKQbkDn5zfh1KVnUrfwoUpypQi8rpzn9seZq8Fxatq6quiZPFC2llytvBylwXSAX57eAb43UcW+Bk3FvbW9GlOUG3NZ1x0LqfM2m2mLz0dAJWuY6ZpY1zi3muJ0cQ2+l+q6ltpGNYW9K5udxrEXn7yb/AAyYvhie70nxtce8tBKsjCqxUakorobIx/1mWpr6iljnFMKcNy2ax0kriLuPylwGt0FgL63uq5y8Gx+GhRtoVpQ3t7PS0l3dL+0SbDWSiJomc18o9JzRladTYgXNtLKUa6q4ObdNYXWZSk8yP7eYtJS0Uk0Vg9paBcXGrgDp3FRJ4RnbOt4V7hU56PPgR3ENpqumbQSufHNHVhuZnJ5XNLg08wh2vpdI6O3SG2jPpWVvWdWCTi4Zw85XDOps94OPT0vkogLWmaQsJc3Nb0bG1x1pJtGPsy1pV991P8qzyN5hdNUsc4zzsmbbQNh5Ig9vPddEn0swq06Mkvdwa7XnyRGsBxapr4ZJ4KmOJ4cQ2Axsc0AeiJSefdw6WkDXgbWUJtmwuaFG0mqdSDa6ZZa7ujhyZtdtdpxQwtIbyk0pyxs4AnpJ6bC40HSR3izeDGsLF3U2s4iuLZxOH4gYs/lbBPlvyYhZyN+OW559ujNm7bdCjDJ97aKe77v8PPLz28vpj6nzYjajy2J+dojnhOWRo4X1sRfgDYi3WCpTyNoWXw01uvMZcUyM4LtPWz4fUVfKxNdTuPMMQLXBrWuOua4PO/BVy8GxuLG2pXUKG68S6c6ZbXIleEYjNW0EM0bm08smpJZyjRlc5ps0uGhtca8Cp4tcDWV6NO2uZU5reS68devEj+E4rXz1tTS+Uwt8nHp+T3zagejymnHrKr+LTJnVqFrSt4Vtx/i6N7T9ja7SY8+KppKQSshdOCXzOaDawsAwO5uZzhbXQaaG6s3xMa1tYzpVK7jnd0Xr04S5G8wmnnZnE0omFxkdkDHWtrny2be9+AUrJh1p0pYdOO7z45X0zxNgpPA1e02K+S0k0+XMY23A6CSQ0X7LkXUN4RkWlD39aNPOMmuwI1MrYJxVsmjkF5GcmwNF2k2jLecCHWBDienhayhZMi49zBypum4taPL59OeGnIxca2hmixWkpW5eSmZd1xd17ycD90I3xPS3tKc7KpWf5o6fsbnayvfBRzzR2D42XbcXF9OISbxFtGJZ0o1a8YS0bNdt7jctJRctFlz52jnC4sb30STwjI2bbQuLj3c9OJsZmVEsMLoZmQuLQ55dFygN2g6DM22vajy1wMeLpQnJTi2ujjjyZFtj8Wrqx016iJgglDCOQvnFzfXPzdB1FQt59Jsr63tbZRxBveWddP24/sZe0WN1LcTp6OCRkbZo8xc6PlCCOUPDMOhoHFTJvOEedrbUXaTr1E24vGuOXU+ZuKiqmpKSomnkbUOjaXNyx8kLAaNIzO6entTilxMSMKdetCFNbqfDi8+SMDZyaqqIqepFXG9sljLEI2ZGgjnMYRzw9p05xPDgiy+J7XUaFGc6TptY0eXl9b6MPqRK1Y1oQBAcX8D3IStSqt1Gz8FRSyvla8uEpaMssrNMjDwY4DiSqRWUdLtq7q0a0YwxjHJPpfNMytk6NkOP1ccYIY2E2Bc5x15A8XEk6npKL8x53tSVTZlOUtW+z+7kduzjfJcbq45ub5UC+JztA67g/K09PEjvanSVu37/AGfTlD/Jwa5cMZ++ZtN61c0URgHOmqHNaxg1cbOa4kN49Fu8hTJmNsWk3ce8f5Y5bf0wfcVoHQYE+J/pR01nd+hI8Doj/KRRqqrtFTjo5Gw3dfNlL9Q/qcpjoeG1P1c+3yIhslh8UtfivKue3LNpllfFxfNe+RwvwHHh4quMs2t9VqU7ahuJPh0pPoXNM3G9CNrcJysN2NdGGnMXXAOnOJJPektDE2Q3K9zLXj1EowOoYYIGhzc3JM0uL+iOhWRrbiEveSeOl+JHNqdkKatfLLHLyNTCQHvadA4Na5vKDsaW84H22soaTNhZ7QrWsYwlHMHourOOH16DO3b1802HxPnJc67gHO4vaDYE9fVfpskXlHjtWlTp3Mo09PBm1o8GZHUT1AfIXThoc1zrsblFhlFtPHwspxxyY1S4lOlGk0sRz28eZot6/wA2TfWZ+tqiWhm7F/WR+vgyJYfL5LWUElWeVp5qdnIvk1FO4tZfL0Czra24EG+ijR8TZ1Y+/oVY0eE1J7yX+ZZf3255m43vNBNADwMxB1t6nSOCmRi7EePetcvUl+EYbBE9xie9ziNQ6Z8th2B7jZEkjVVq1SolvpLsSXgkQHazZuKGI4lQTmE6PAa7mOzOHodWp9E3HRYKGulG8sr2pUn8Jcwz0dawun116Tu3kRy8nhtZIw2hLTM0D0C7k3eAu0jvt1pLmU2U4b1ahF/mzu9eMrzLCfiUQh5cyN5HLmz35uXje6vk0SozdT3ePxaYIPuqo3k1lW5paypfdgOlxme4nuu4AdxVI8zcbZqRSp0E8uC4/t6EGwmnl/6Y6Zhc+GKq+WguQyRuWIgutra+h7wehQbqvOn8YqcliTj+GXSnl6eX8l2YDWxTU0UkAAic0ZWgABttMthoMpFrdiujj7mnUp1ZRqa9PX1/UhuyPz3iXd/q1QtTbXv/ANfR++ZINqsApa4thmOWUNLoy02eBcBxF9C29rj8lLSZg2d3Xtc1Ifl0fI027cTxTVlJJIZoqZzQx+tgSCS0XJtpa7b6HvVY6tGXtX3VSFOvGO65ZyvP+eklNRgzH1UVSXSB8TC0NDrMIdfVzek6/l1BWxxya2NxKNGVHCw+PXw6zuxcRGF4ny8k4ZX5uFnEN1PRqRr0IylD3nvE6f5tV9Cu5sBfhlfSGkme6OqlyOhcbnLcZjpxaGknMRdthqbquMM30bqN9bVPfx4wWU/vm+jpMvbZwhxjDp382IjIXHgDdw1PR6YPtR6nls9e8sa1KOuvh6Eg3gTjyGWMEF9RaONo4vc9wADevS58FM9MGDsyL+IjJ6R4vqSNZvcFsNt1SM/1SWhkbE/V/Rktwn+Yh+zb+kKVoaut/Ul2shG6TjX/AG/xKsTc7a0pf+vodO1tO2THaJjyQ0wm5a9zD/8AcdHNII16ij1L2U5Q2dVlHXPLP9vQyXxUtLDTzAvzwG5lMkjpdC0AglziQMo4KcJI1TnWqVYtLEujCS6erBBMU2ddhlVTTUMr8tRM2Mwk3zA6/eZbTUXGhv1Q+BuqN4r6jOncRWYpvP3o/HkWornNBAEAKAxMOw2KBpbDGyJpNyGANBNgL6dNgFCSWh61a1Sq81G2+sRYZC2V0zY2CV4s54aMxGmhPG2g9iYWch1qjgqbk91dHQMRwyGduWaJkrRqA9odY9YvwPcjWRSrVKTzTk12HRQYDTQuzxwxtfwz2u63VmOtkwi1S6rVFuyk2uXR3GbVU7JGOZI0PY4WLSLgjtCk8oTlCSlF4aPlJSsiYGRtaxjeDWiwHToAgnOU5b0nlmun2Yo3uc51LA5ziSSY2kknUkm3ElVcU9UZEb24iklN4XWZc+FwviELomOibYBhaC0ZeFhw0U4WMHlGvUjP3ik97n0nTQ4BTQvzxU8UbwLZmsa02PHUBQopcUi9S6r1I7s5trrZwqtnKWR5kfBG57vSJb6X1hwd4qd1EwvK8I7sZvC06uzkbNjAAAAAALADQADoAUmO228s5IQdFbRRzMLJWNkYbXa4Ag21Gh7VDWdS9OpOnLeg8PqOiqweCSNkUkMb447ZGOaC1thlFgeGmiNJ6l4XFWEnOMmm9XzFbg8EzWNlhjkaz0Q9ocG6W0v2BGkxTuKtNtwk03rg+YfgtPASYYY4i4WORobcdtkUUtEKtzVq8Kkm8czop9maRjw9lPE0g3FmizT1tbwB7QE3Uj0le3ElhzZtJGBwIcAQRYgi4I7QpMZNp5RpxsnRXv5NDxvbKMt/q+j+CjdRlfH3P977/PU3LWgCwFgOhSYmTCpcHgjjfEyGNkcl8zA0BrrjKbjpuNFGEe07irOSnKTbWjOzD8PigaWQxsjaTfK0AC/C9h06BSlgrVrTqvem8vrPkGGxMkfKyNjZJPSeAA53TqelRhEyrVJRUG3haLkdeI4LBOWumiY9zfRcRzh2Bw1t2I0mTSuatJNQk0mZFFRRwsDImNjYPotAA7Tp09qnBSpUnUlvTeX1nehQ6aulZKxzJGNex3FrgCD06g9uqF4TlCSlF4a5GJh2BU8Ds0ULGOtbMBzgOoE6gdg0UYPSrdVqqxOTaMmuoo5mFkrGSMP0XAOHfY9KlrJ506s6ct6Dw+ow8O2dpYHZ4oI2OGgcBdwHUCdQOwKFFI9at3XqrdnJtGXX0EczMkrGyMvfK4Ai44aFGs6nnTqzpveg8PqO+NgaAALACwHUBwUlG23lmNQ4bFDm5KNkec3dlAGY9ZtxKhJI9KlapUxvtvGmTqxDA6adwdNBFK4CwL2BxtqbXI4XJ9qNJ6lqVzWpLdhJpdTPtPgtOyN8TIYmxyekwMAa64A1FrHQBFFLhgiVzVlJTlJ5WjycMPwCmhdmihYxwFg4C5A6mk8B2BEki1S6rVFicm0bJSY4QBAE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le:Marriott Logo.sv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2057400"/>
            <a:ext cx="2743200" cy="1415846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QEBUUEBQVFBQVGBcUFBQVFRcUFhQWFBUWFhUUFBQYHCggGBooHBYUITEiJikrLi4uGB8zODMsNygtLisBCgoKDg0OGxAQGywkICQsLCwvLC8sLCwsLCw0LCwsLywsLCwsLCwsLCwsLCwsLCwsLCwsLCwsLCwsLCwsLCwsLP/AABEIAKABPAMBEQACEQEDEQH/xAAcAAABBQEBAQAAAAAAAAAAAAAAAQIFBgcEAwj/xABPEAABAwICAwkKCgkEAQUBAAABAAIDBBESIQUGMQcTIkFRYXGBkRcyUlRykqGxweMUFiMzQlNzpNLhQ2SCk5SjsrPwYsLR4qIkNFVjgxX/xAAaAQACAwEBAAAAAAAAAAAAAAAAAQMEBQIG/8QANREAAgEDAAYIBgIDAQEBAAAAAAECAwQREhUhMUFRBRMUMlJxoeFhYoGRwfAiMyNC0bFTJP/aAAwDAQACEQMRAD8A2HS2lW0wBeCQcslBXrxorMjmUtEjPjhF4LlW1jS+Jx1qE+OEXgu/zqRrGmHXIPjhF4Lv86kaxpi65CfHGPwHf51I1jT5B1yE+OMfgO7fyS1lT5B1yD45R+A7t/JGsqfIOuXIQ65R/Vu7fyRrGHIOuXIb8dGfVu7fyRrGHIXXrkJ8dWfVu878kaxhyDr1yE+OzPqned+SesIchdoXIT47s+qPnfkjWEeQu0rkNOvLPqj535I7fHkLtK5CfHpv1J8/8k+3x5C7UuQh17b9SfPH/CO3rkHa1yG/H1v1J88fhR25chdsXIQ6/N+oPnj8Kfbl4RdtXIQ7oDfqD54/Cjtq8PqLty5Cd0AfUH94Pwo7b8vqLty8JO6t6dFY17gwswODbF2K9xe+wKxRrdYm8FihW61N4wQ9VugwRvcxzH3abG3KOpasej6kllFafSVKEnFnid0mn8B/+dS61bU5nGtaI07pVP4D/wDOpGranMNa0fiHdLg+rf2/knq2pzDWtH4id0uD6t/b+SNWVOYta0fiN7pkP1T+38kasqcw1rS5Cd02H6p3nfkjVk+Ya1pcmId06L6l3nfknqyfMNa0uTGndQi+pd53/VGrJ8w1rS5Mad1GL6h3nj8KNWT5hrWnyYh3U4/qHeePwo1ZPxD1pT5De6pH4u7zx+FPVkvEGtKfIQ7q0fi7vPH4Uasl4g1nT5DTusR+LO/eD8KNWS8XoGs4chp3WWeLO/eD8KNVy8XoGs4+EQ7rbPFnfvB+FPVcvF6BrOPhGndcZ4q796Pwo1W/F6BrKPhG915virv3o/AjVb8XoGsl4fUO683xV370fgRqt+L09w1kvD6mnBZRplW177yPp9izeku4vMhrFMWMQAgAQAIAEACAEKYhCmJjSujkaUCYhTRyx9PTuleGRtLnHYB/mQUkIuTwgSbeEWODUeUi75GNPJYut15K7GwnxaJlaye9kZp7V59I1rnvY4OOEAXB2E3seLr4wo61u6Sy2RVaLprLZCKArjSukcsaUzkEAX3c1+am8sf0haNl3X5mjY91+ZmWnv8A3Mvlle0of1o89df3S8zhUxACABAAgAQAiQCFA0MKYxpQMQpDGlAxpQdIaUDGlB0NKQxhTGIkMQoGj6jbsC8meoKtr33kfSfUszpLuLzIaxTVjkAIAEACABAAgQscZc4NaCScgALk9AXUYtvCAmItVKlwuWtbzOdn6Lq7GwrNcEd9TJkdpTRklM4NlAuRcWN8vYoatGVJ4kRzi47zhKiIxpXQjQNSdF71Dvrhw5MxzM+iOvb2LYsqWjDSe9/+Fy3hiOeZZFdLBmmu2kN+qS0HgxDAPK+me3LqWRd1NKpjkZtzPSnjkV8qsVmMK6OWImcggC+7mvzU3lj+gLRs+6zRse6/MzHTf/uZfKK9rR/rR565/tl5nEpSAEACABAgQMQpANKYxpQMaUjoaUDGlAxpQNDSg6GlAxpSGNKYxEhiO2IGt59Rt2BeTPUFV1772PpKzOku6iGsU5Y5ACABAAgAQAFMRetT9FCOISuHDkFxf6LOIDp29i27GgoQ03vf/hZpRwsliJV8lMt05X/CJ3v+jezPJbkP+eteer1esqOX2KFSWlLJHFREZ06LozPMyMfSOfM0ZuPYCpaVPTmohCOlJI1hjQAAMgMgOQBehSwaZxac0i2lp5JXGwY0kc7jk0dpC5m2otojq1FTg5PgYwdLsc7a4knbbaSVkO3nvZh9og2dRUJIxpTOWImIEAX3c0+am8sf0BaNn3WaNj3ZeZmGmT/6iTyiva0f60eeuf7ZeZxqUgBAAgAQAiQCFADSmdDSgY0pDGlAxEDGlB0NKBjSgY0pDGlMYiQxrtiBrefUjdgXkz1BVde+9j6SszpLuohrcCnLHIAQAIAEACBHVomj3+ZkfETwvJGbvQp6FPrKiiOKy8GotbYWGwZBekLpXNf9M/BKNxbbHIRGy/8Aq749TQfQo6u2LXMq3lfqqTa3mXaKrnyk4g0NA4gRmdg29Kx7ijCmljeZlvWnUbzuJIqqiyy27n9Fd0kp4hgb0nN3ow9q07Cntc/oWbaO1yLstMtmcbsGk7Mip2nNx3145m3awHruf2VFUfAyelKuIqC47TPdDwYpLnY3Pr4v85lUuJ6McczMt45lnkTpVAuDCujkEACAL5uafNzeW3+gLRs+6zRse7LzMw0v8/J5RXtaPcR525/tl5nPBEXua1u1xDR0k2Ckk1FZZFGLk1FcSQ09oOSikayYsLnNx2Y4usLkC9wOQ9ihoXEaybiWLm1nQxpY2j5dXpWUgqnYBE4gAXOM3dhHBtzX27ElcwdXqlvG7OoqPXcCJVgqjSUgBjS42aCSdgGZPQEN43nSi28Ia4WNjtCB4wdeiNETVbyyBmNwGIi4FhcDaelR1a0KSzJk1GhOq8QOOeMsc5rtrSWnO+bTY5jnC7jJSWUcSg4ScXvR5JiGlB0hpQMkdAaDlrpTHBhxBpecRwiwIG2x43BQ1q0aUdKRPQoSqy0YkfVwGOR7HEEsc5hINwSxxabHjFwpIyUoqS4nM4OEnF8DwK6ENSGCAGu2IGt59SN2BeTPUFU182R9azOku7EgrcCnrHIQQAIAECETAtmodHcySni+Tb6C7/atXo2nvn9CaiuJcVqlgyHdY0nvlW2EHgwtz8uSzj/44e0qGbyzC6Tq6VRQ5EdomDBEOU8I9ez0WWNcT06j+B3bw0KaOslQkpp+rFHvNLG07SMbul+fqsOpb1tDQpJGjSjowSJVTkhhutcktfXyuhjkkAdvbMDHP4MfBvlxE3PWq7eWecutOvWbim+BMaC1Lqt7zjDC43ONwFuTIXKrVaFSpLYthaoWdRR2rBOQaiu/STNHMxpd6Tb1IjZPiyyrN8Wd8GpEA758rutrR6G39KlVnDi2dqzhxbJCHVKlH6K/lOcfapFbU1wJVa0lwOyPV6lbsp4utgPrXaoU/CjvqKfhR201JHECImMYDmQxoaCeU2C7jGMdywdxjGO5YMC0r8/J5RXrKXcR5G5/tl5knqPSb7pCAcQdjPQwF3rA7VDeT0aMmTWENO4j9ywa3au1dbXyOjiOBobGx7yGtIa25IvmRic7iVO0uKVGilJ7TQvrWtXrfxWxLeeu6DEYaOipG5uyJa3MuLGYLADbd0h7FzZNTrTqs7v06dtGkt+xENDqBVuaCd6a4i4jdJZ9ugAj0qzLpCinjb9ilHoqu1nYemoOiHf/ANIsmZYwte57XC9jk0cx764Svay6jMXvOuj6DVw4zW47NCOmk0rVT0kUTxGXsDXu3trW3wNLSGmx+TPFxnlUNXRVtCE21nbz/d5bpqTu5ygls2cisU2j6jSdRI6Jgc5zi97m8GNuI3747BycauupTt6aUn/0oSpVLmtJxXH6F91M0G/RkVVPM6JxDMt7cXAb2HOcHGwsb4VmXdwq7jGKZq2VrK30nNoz7QerdTW3dE3gjvpXnCzFx8LjPRdadW4p0djf0Mqnb1biTkl9T305qhUUkW/Sb2+K4GON+IXJsNoB28i5pXdOrLRWc/E6rWNWlHSe45NK6uTU1PHPLgDJrYAHXdwmlwu22WQXdO4hObhHehVLWdOmpvcxK3VuaKkZVPwCKSwZwuGcVyODbkBO1KNxCVR01vQ5Ws40+se4t25S0QwVlU7Yxtr8gY0yO/29ipdItylCmv3gX+jY4jKbKzQanVdXCyojaxzZXkd9ZwN3YnuuLBtwc78YVqV1SpPQfArK1qVv8i4sbrDqTU0UQll3t8dwC6NxdhLshiu0ZXyuijeU6stFZz8RVrOpSjpPcPotQayaOKRgjLJm4w4vtgaRcGS4y6rpTvaUZOLzlHUbKpJJric2suqFRo9rXT4HMebB8bi5t7XsbgEG1+LiXVC6p1niO/4nFa1nSWXuK8/YVZK63n1I3YvJnqCp6+bI+tZfSW6JBW4FQWQQggAQIRMBCUxNml6uUm9U0bTtIxO6XZ/l1L0NrT0KSRcprEUSE8oY1znZBoLieQAXKsHTeFlnz5NKauqc922V5ceYE3t1DJUqtTRi5HlsutWy+LLEVjmsSmidByzvb8m4R3GJxGEYb52vty5FZo285tbNh3ClKT3bDT9i3DRPN87Rz9CWULJ4tksLMaGjmC5yLyDM7SmB6NjRgeDwn0lBF85NEzypGj1lGUjl1IR3tHBNrjQt21MZ8k4vUEacSJ3dFf7I45N0KgH6UnojkP8AtS6yJG7+h4vRktoPTkVY1zocVmkNOJpabkXyBRCaluJ6VaNVNxMO0n88/wAor1tLuI8pc/2y8y+blUzTvnyTG72275jm9xe42aMuC0NacuMrL6SUsrbv4Gx0S4OLSjtW9lfotM1NdWxtfPLgfKCGNcWNDMWK2Ftr2by3VmVvSpUXLRWcepArutVuFBS2Z9C+NDZ9NOxWIpqduEckkjrl3mkBZm2Fts/2fojVaUrhJ/6rP1b9in6uPlrNNGU3ux8jnHPgRtxNazmGbRblJV+soUrTR54+5nU51Kt63wjn7FtoKpgqNJVYthiAiuOMwx4pLHpsOpUJxl1dOnz2/c0o6PWznySX5/JX9T3mn0RWVLu/fjAPKQ0NB89zlau0pXEKa4Y/fsVLKWjRnVfFti6acaDQkDILsM+DfHtyPDYXu4Q5bBvQimuuupOXAJy6i0TjvePUbvZpdXbAYX1DgOTKWQZn/wDNqG1UvPgvwv8Ao6eYWbb3v8hunzGlgpqKC7Yi1xcG5Y8BaGtNttyS48psiwiqs5VZ7wvZOjSjTp7MjteacxUFBRNyc9zQR5LQDceXID1JWstKtOq+GR3ScaEafF4R4brILpqSmiBNmnC0DaXFrGgeae1ddHYSnUkc9IptQpxE3V3CGCjpW7GNLj+w0RtPpejo/wDlOdQOkGoUow/dgRf+l1bcTk6ocesSPDf6Gol/kvUuX49x0/8AHaN8/wA7D01tndR6DpIGktdMGCS2RwlhkkHnFoPMSlQiqt1KT4Z/4dVZOlapLY3gZpi8OrlPFtdUGMNB4g9xmAHNYAdaKeJXkpcs/wDByzG1S549Q3Vqk09JSUbCQMF3gcbYmtY1ruUXJP7KLCOnUlUf7kLybp0owiJukuMGjKGnJu6zSb7fkogD6XhFktOvOf7tYrx6NBRfwMwfsK1jIjvPqRuxeTPUFT182R9fsWX0luiQVuBUFkEAJgIgBExZOnRlNvs0bPCcAei93egFS0Yac1H4hFZkkaoAvSF8r+vcknwJ7IWufJKRE1rQSbOPCOWwYQ7NcVN2wq3jl1TUVtewqWrG57KDjqXCPKwY2zn57bnYPSq07Z1FhvBStbCUXpT2F3o9DU1Nm1gLvCdwndV9nUpIW9KnuRpxpwidj6s/RHapdLkdaR5G7tpukIitYNYIaEN37ES++FrACThte9yABmEm0iCvcwoJaXErbN0J0hIhgDQPpPcXHzW2HpUFa4cFsRUj0hpt6MfuRWkteJ8xvtj4MYA7XbR2qGM60+OEQ1b6S4/Yq+kNNTz/ADkryOQvcR13OanjHG95KFS4qT3tkdZdEJ709K6TvRlynYuJ1Ix3nUIOW4lqWgazPa7lPF0BVJ1nItQpKJo25n83P9o3+gK5Z9xmrY7pef4Mu0iflX+UV7Wl3EeeuP7ZeZ26G1glpI5mRYbTNwuxA3bkQHNIO3hFRV7eNVpvgTWt5K3yks5OPRWkHU0zJo7YmG4BFwbgggjoJUtWmqkHF8SCjVdKoprgd0WtE7Kx9UwtEj++bYlhbYDCQTe3Bbx8Sh7JB0lSe5Fp30+v65fb4HfW6+1DmvbEyGAyd++JhD3X2nETkefbzqGPR8E05NvHAsS6Ulh6EUm+JFUWsUkNJNStDTHMbuJviFw0Osb53DRtU9S2jOpGpyK9K8lCnKD26WdvmJ8YpfgJo7N3suDsWeLJ2PDttbEEO2j13W8QjdtUHRx9SQ0brxNDTiB0cMzG5M31pdhA2DbnbiUVSyjOemm0/gTUekHCGhKOcHFp7WyethZFPgsxxfdrcJNwQARe1gCbLujaQpT0onNe+lWp6DXEke6HUGJrXxwPewcCZ7MT2nZiAvbFszUT6PhpNptJ8CaPSUtFKUU2uJ1aCrTpmvhFY4N3mMlm93YZHNIN73yOw5eCo6tPstKTp8X9iWlV7VUip7MbfNlq0fpSvqawCSkZTwxuJdLIMTwwcTHmwucswCBmqc6dGFPKnlvgi9GpUlUxoYS4szvdD0y2rrnujOKOMCJhGx2EkucObE458gC07Gk6dLbve0zOkKqnUwuBx6Q1llno4aV7W73A4OaRcF2FrmtDs7bHFdwtoxqOot7OJXTlSVNrcJrPrRLX73vwY0RghoYCBwrXJuT4IRQto0c44hcXTrJLGMDq3W2aaOlY9rCKQtLMjw8GEN3wX5G2yttKUbWMZSafeOndtxjFrd64OfWXWGWvmbLMGhzWhgDAQAAS6+ZOdyuqFCNGOijm4uXVaeMYHazayS6QdG6YNBjZgGG4BublxBJzNh2IoW8aOdHiFe5dZJNbiEk2FTkEd59SN2LyZ6cqWvv6L9r2LL6S3RIK3AqCySARMQIENJTEWLUWnxVDn8TGntcbD0Ylf6Phmo5ckTUFmWS/LZLZ4y1DW855Ak5JCbOSarNiSQ1vGb27SVG5HLkQVbrLDHfCTI7/AE7POPsuqs7unHdtIJV4r4kjoKqdUQiRzQ3EThAzyBtmTtzBU1CbqQ0mSU5OUckqyNT4JMGQbp1bvlcWDZE1rOs8J39QHUoZv+R5/pOppVtHkVZsxAsDYHbbjUbim8soKcksI8yuhDoYHPNmi/q7UpTUd53GLluJOm0YBm/M8nF+aqzuG9kSzCglvO8C2xQE4qQF73M/m5/tG/0BaVn3GaFjul5/gyzSB+Vf5RXtafdR564/tl5nMSpCLBoLtzqJkbHz1YixBt8TWgBxFy0EuF+PsWTrKTk1GGTbXRMcJuXoeHxJo/8A5GL+X+NPt9T/AOf/AL/weqoeP9+5T9M08UUzmQS78xthvlsIc76WHM3A2X6VfozlOGlJYM25oxpT0YyycClIBCUAIUDEQMaSgYMeWkFpIIzBBsQeUEbEmk9jO4tp5R11emaiVuCWeV7dmF0ji0jkIJzUcaFOLyoonldVpLDkyPUpCNKQxqYwSAEACAGybCg6jvPqRuxeTPTlR1+/RftexZfSW6JXr8CoLKwV8iXTELGwuIa0Ek5AAXJ6Aukm3hBvLRojU9zrOqThH1be+/adxdS0KNg3tqfYnhQe+Ra4YoqduGNoaOQbTzk8fSVpRjCmsRWCwkorCPKSoc7ZkOb/AJQ5NiyUTTuurmSuhpmDE1xYZH5i4NjhYOfjJ6lDOpo5M2tetS0IL4ZIusrZJTeV5d07B0DYFkSnKfeeRyk3vZHT1zG8d+YZrqNGb4FedaEeJseiqTeoI2eC0A9Ns/TdbdOGjFRNmEcRSOt7g0EnYMz1KQ7PnnSlUZp5JT9N7n9RNwOyyqZyzyNaenNy5s8YaZz+9GXLsHauZVIx3nMacpbiQg0YB35vzbB+aryrt7izC3S37Tua0AWAsFA3neTpYFSGCABAF73M/m5/tG/2wtKz7hoWG6Xn+DKa8/Kv8or21Puo8/X/ALGe+gaXfqqGPwpGg9FwT6AVzXnoU5S+A7aGnVjH4l23YqzOnh5McpHYxvreszouG2UvobPSs8U1HmzOMS2DBwWfUzVePSIkBmMb2WOHAHXafpbRx3HYqV1dSoY2ZTL9naRrp/yw0QFRQPZO6DCTIHmLCNpcHYRbp9qsRqRcNPhjJXnQlGo6fHOCb1l1YZQsia+YvqpbHeWtGFgJsSX32XyGWZ5gVWoXTqttR/iuJcrWMaUFmX8nwJuo3P6ela11bWiPFsAa1lyNoaXE4uxQLpCc3inDJYXRkIrNSf4EfufQ1ERk0fViUj6LsJBPglzbYT0hCv5wlirHAS6OhKOaUslU1a0CausFO8mM8PGbXLMANxa/KAOtXK9dU6emtpSoW7qVerlsLRTbnDGOe6sqRDEHuZHfC10gBtjJcbNvyZ9Spy6RbS0I5fEvx6MWXpS2EHoHUySulk3g4aZj3ME788Qa4gYWi2I2seIZ7VPVvI0orS7zW4ghYuc2o91PeTkGolDM8ww6QxTi+QwOFxt4I29GJV3fVorSlDZ9Sz2Cl3VLb+8CrS6o1ArjRtAdJtxXs3Bt3wnibbrvkriuqfVdbw/PIpu0mqnV/uCxT6kUFKQyt0gGy2BLWhrcN+UHEbc5sqivK09tOGwudhpQ78vwQWsGrMcUkDKKcVfwgkMDQLggtFi4Ot9Lm2FWKNy5JupHRwV61po40HnJOO1BpqVrTpKtbE9wuI2W67E3Lhz2Cg7dUm/8UMk6sIRWakiH1n1dpYIBNSVjZwXhm92aXC4JuSDzcimoXFSctCcMEVe1hCGnCWSpy7D0K4Uo7z6lbsXkz05T9fznF+17FmdI7ola44FQussrndofRT6p+FmQGbnHY0e08ymoUJVZYR1CDm8I0HRWiIqVvAGf0nnvj18Q5gtqjQhSWz7lyEFHceWldNRwNu94YOU7T5IXU6qijmdWMFteBKd2NrXC/CAcL7bOFxdJbVka2rJ6TOEbHPOxrXOPQ0E+xdA3hNmE7+S8v+kSXX5ybn1qpJaWxnmlJ50uIskpd3xJ6VyoqO5DlJveSGrVJv1ZBHxOkBPQ3hn0NKkgsyR3bw06sY/H3N4V09KQuudZvNBO4GxwFjel/AHrXM3iJXu56FGT+BiNFHikA4hn2KjUeIM8zSWZomVSL4IAEACABAAgC9bmXeVH2jf7YWladw0LDdLz/Bk9aflHdJXtod1GBW/sZZ9y+k3zSDXcUbHv6yMA/qKp9Iz0aOOZc6Mhmtnkiya0a9RwVckRpI5t7wt3xzwDctDiLb26wGLlVK3spTpqSljP7zNG6vYUp6Djkp2s+tfw1jWNp46dodidgIc55AIALsDbDO9uYK/b2rpS0nJsz7m9jVhoxjg8NStKmlronC5D3CJ4GZLZCBkOOxwnqXd3SVSk1y2kNlVdOsnz2Gk60Np9HSP0g5uOd7RFEziMlncK/FdoFzxBptmVkUHUrRVFbt78jdrKnSbry34wZzq3jrdKROmON75RI8/Z8OwHE0YQAORatZRo27UeWDIpTlcXKlImN2CsxVkUf1UV+uV2foY1V+jI4g5c2WelJbYx+p7bjWL4RPbvd7bfpxcH/cl0njQj5i6LzpSJnUymD9MaQlGxjsAPO93C9MZ7VXuJNW1OP7+7S5Sinczl5FG0/O/SelS0OydLvEXGGMacJLRz2c7rV+hFULfS+GWUbmTrV+rT2bi/690FSyjipNHQuMRBbKWFtwxoFmZkHhEkk8x5VnWs6bqOpVe00K8ZxpaFJFe1E1JqIallTVtEEcN3AOc25OEjOx4LRe+fIrV3eQlBwhtbKlpaTjPTnsOzReuNO/TcshcBE+JtNHKcgSx+K5PE1xLszyDlUU7WatkuOc4LCuYdfj4Yz8Tl1z3O5nyy1NI4TCRzpXRk2eC44jgJNnDkGRtlmu7W+goqE9mNmSK6s5Tk5x2/AqepmkG0WkI3zgtaxzmPuDdhILCSNuROfWrtzB1aLUSlbTVOqtIv2vGpDtIP+F0crXlzGjATwXhoyMcmwdBy5ws21u1RXVzRo3Vs62JRZlNbRvgkdHMwse3JzXCxC2IzUlmL2GROEoPEjml709C6FHej6lbsC8menKdugHOLod7FmdI8Crcb0U+6yysXvVyqhpaASyvawOLi5xNrkOIAHKbAZLbs0o0U+eS3TnGFPSk8FR1k3R3Pu2kbYfWOGfSxh2dJ7FLKWTNuOks7Kf3KTG59TO0SOc98j2tJcbk4nAe1cmbFyq1FpPOWfQEcNgAOLIdSnweqSIbXqfetHznjc0Rj9shvqJXM9kSveS0aEn9DHKamc/vdg47qlOpGG8wYQctx2M0YfpO7B7VC7hcETK3fFlv3OtFt+FF4FzGw2J4i/g+rEprWcpz28C7ZUYqppcjTFomqUXdaq8NLHGP0klz5LBf1lqiqvZgy+lZ4pKPNmcaJZm49XaqFw9iRk2y3sklWLYIAEACABAAgC9bmXeVH2jf7YWnadwv2G6Xn+DJaw/KO6Svaw7qMKt32aNuOUmVRKeVkY6rud629iyulJ7Yx+prdEw2Sl9Co6X0PVz1E0vwabhyPcPk3bC44eLwbK5RrUoU4x0luKt1Qq1K0pKLI6r0LURML5YZGNG1zmEAXNhmVNGtTk8KSK0rarFZcWXHQNBHomm+HVbbzvFqaE5G7hcX5HEbT9Ec5ss+vUlcT6mnu4s07WhG3h11Tf++pOUs501oiRr7Gdt9mQ31nCYQOIEEDrKryj2W4TW78FqE1d0Gv34Fc3IqLFWSSEfNRkZ8TnuA9TXK30lP/ABpLiyj0bTaqSb4EVrbST1ekpzHDK678DLMda0YDAbkWAOEm/OpbWcKdBZaFewqVK7UU+Rc9Hxs0Bo9z5i11TLmGA988CzIxytbcknnPMqFSTvKyUdy/cl6jCNrSblv/AHYM3PpPg+iaiqebucZpXOO0lgIuelwcetF4tKvGmuGEOzf+N1HxbZnuo1U2HSFM+Q2aH2JPFia5gJ63Bad1FyoySMu2muvUnzNC3SXaQhmZLRvl3osDXNjGLC9rnG5bY7Q4Z2+isyyVCUXGpjJqXcq0cOn9SkTUmk69pM2/ujYC5xlJjjaGi5JBsDs4gSr6lbUX/HGfhtZS/wD1Vtjzj7EOzQNS6Fk7YXuiffC9rcWwlpuBmMwdqn6+mpOLe1FbqKmjpJbC6bljq5lS1mGUU1nb4JA4MbllgxbHXtkOdUb9UXDOzS+BesnWUtF7vicu6HoiSprp5aSIyMjwRzOjGK0oZdwLRmeCWXNl1ZVYwpqM3jO1eQr2jKU9KC8zh1GFfDVMbTslDS9u+tc1wjw3GMvxCwNr57VJddRKDcmvhzIrXr4zSSeCX3aZIzUwNbbfBG7fLbbFzd7B7H9qh6MT0JcifpLH8eZnEvenoWmZkd6PqVuwLyZ6cpm6Fti6HetqzekP9Spc70U9ZhWGTxteAHjEBewOYF9thxLuM5R2JnEoqW88PgMfgN7F311TmzjqafJErqto5jqyGzG5Ox7PABcPSAprec51UmyWjSh1iwkawAtk1Si7rlThpYmeHLc9DGn2kKKruMzpSWKSXNlE0S20fSSfZ7FlXDzMpW6xA7FCTF63Oae0cr/CcG9TBf1uK0rGP8Wy9ZrY2XBXi4ZRutVeKqjj8CO/W9x9jQoKr2mD0tPNSMeSK5oxtmX5Sf8AhZ9d5kV7dYgdahJwQAIAEACABAF53Me8qPtG/wBsLTtO4X7DdLz/AAZHVnhu6Svaw7qMKt32SGg9Y6iixfB34Q+2IFocCRsNjsKirW9Or30S291Uo90le6JX/WM/dNUGr6Px+5a1pV5L9+px6Q1yq5yzfZGuEbg9rN7bgL2965zbcK20A5XsV3CypQzjicy6RqyxsRG6a0zNWSCSofjcG4W5BrWi9zZoyBJ2njsOQKWjQhSWIogr3M63ePTQOsE9C8up3AYhZzXDE11tlx7QlWoQrLEgoXE6LzE0jc4mw0lXWShrTJI+Q4RhbaNuI4RfIYi9ZV6v5xpLgjZsnpRlUaxllQ7pdeW2xRA274RZ+k29Cu6uo54/cpvpKpwSKxpHSEtRIZJ5HSPOWJxvYcjRsaOYK3TpxprEVgp1a06rzNnRDp+dlK+la/5B+1thcZhxwu2gEjPrXEqEJVFUa2o7hczhBwW5kWVOQFn0XugV1OwMbI17QLN31uMgcmIEE9ZKp1LGjN5xjyLtO+qQWN5zaZ11rathZLLZjhZzI2hgcDtBIzI5rp07OlTeUtvxCpfVZrG4XQmutZRsEcUgMY2Me0OA48uMdqdW0pVHlraKleVKawtqOqv3Ra+ZpbvjYwciYmYXecSSOqyjhYUYvOM+ZJLpCo1swiN0FrTVUVxTyWa4lzmuAe1zja7jfO+QzupqttTq95ENK6qU28PeS9Tul1722D42f6mRjF2uJHoUC6Pop8Sd9I1OCRUqid0j3PkcXvcbuc4kuceUkq7GKisIpTnKbzJnjN3p6ExR3o+pW7AvJnpyl7oZ4UPQ71tWb0h/qVLneinXWcVAugBLoFksOokd6u/gxuPpa32q5ZL/AC/QnttszRlrmgZbuw1F5oI/BY5/nuAH9BUNXeYnS0v5RiQNI20bRzBZFR5k2c01iKR6ErkeTUNS4MFFHyuxPP7Tjb0WWvaxxSRq2yxTROKwTmGa91O+aQnPEHBg/YaG+sFVpvMmeXv5aVxISmbZjRzBZs3mTZNBYikeq5OwQAIAEACABAF53Me8qPtG/wBtq07TuF+w3S8/wjIak8N3SV7WO4w6nfZ5XXRxgQlAYEugYl0AIgZP0OtksVDJRhrSyQOAdmHMD++AtkePtVWpaxnVVTO1F2jeSp03TwV4lWioISkAhKYxqQwQAIAEACABAAgAQAybvT0IOod5H1K3YF5M9OUndE76Hof62rNv96Kd1vRTrrPwU8ggBLpiLVudt+XkPJHbtcP+FesV/N+RatO8y/rTL5jW6hLj0iW+CyNnbd3+5V6j2s8/0k818fBHOsgkEcUzls2XRkO9wxs8FjR2ALcgsRSNyCxFI6HGwuV0dHzrVTGaZ7z+ke53nuJ9qqN7GzyEnp1G+bJxZpoAgAQAIAEACABAF53Me8qPtG/22rTtO4X7DdLz/Bj054R6Svax3GJU7zPO66OBLoHgS6AC6BiXQAiBiXSAaSmMRIYIAEACABAAgAQAIAEAMl709CDuHeR9St2BeTPTFI3Rjw4eh/ras6+3opXe9FNus8pZC6YCIAsmolc2KpLXmwkbhBPhAggdefoVuzmozw+JYtZpTw+Jo61TSMN1vk3zSs3NI1vmNaPYqlZ7JHnLr+V0/M9FmEp6UkeORjfCe1va4BdRWWkOKzJI2pbhukfrBUb1STv8GN5/8TZKW4jrS0acn8GYHQNvI3t7BdUqrxBnlaKzNE6qBfBAAgAQAIAEACALxuYd5U/aM/ttWnadwv2G6Xn+EY5KeEele2W4xJ95jExCXQAXQAiBiXSAQlMYl0AIkMEACABAAgBEAKgAQAIAEAMl709CDuHeR9Ss2BeTPTFG3Rzw4fJf62rOvt8Sjeb0U66oFLIl0xZEugQjimhHDDrXWxtwNqZLDLMhxHMHEE+layk+ZWV5XisaRw0crpJ8TyXOcS5zibkk3JJKhrdxkdNuVTLJtUC4SGrrMVXCP/sb6Df2KWis1F5ktBZqR8zX1sG0VrdFnwaNn5XYGedI0H0XXE+6VL6WjQkY5okXk6AVSuO6eft1/ImVSLgIAEACABAAgAQBeNzDvKn7Rn9tq07TuF+w3S8/wYzIcz0n1r2y3GLLeNumIS6QBdACXTGJdACJDBAAgAQAIAEACABAAgAQAIAEAMl709CDuHeR9Ss2BeTPTFF3STw4fJf62rPvd8fqZ97vRTLqiUsggWRExAgCMrtHEkuZx7R7QrVKuksSK9Sjl5QzRtM5sl3NIFinWqRccJnNKElLLRLKoWjs0PVCGoikdsa8E9GwnsXdOWjNNndKWjNNmwxvDgC0gg5gjMEcoK2k8m4nkpm61NhoWt8OVo7A53sUdTcZ/SUsUcc2ZhoUZuPQPWqNy9yMe3W8lVULIIAEACABAAgAQBeNzDvan7Rn9pq07TuGhYbpef4MWJXtjEEumAl0AF0AIkMEACABAAgAQAIAEACABAAgAQAIAEAec3enoQdw7yPqZmwLyZ6Yom6V85B5L/WxZ97vj9TOvt8fqUxUiiCABAAgAQAIAEACAOeo05UU7g2CaSMWvha7LafonJXbZvRIp3FSm8ReCO0lpmepAE8r5ADcBxyB2XAGSsZb3kFSvUqbJvJ0aGHBcef2Knc95EtDuskVWJwQAIAEACABAAgC8bmHe1P2jP7bVp2ncNCw3S8/wYmV7cxQSAEACABAAgAQAIAEACABAAgAQAIAEACABAAgBk/enoQd0++j6lZsC8memIHWbVv4a5h3ze8AcO8xXxEf6hbYq9ah1jW3BWr2/WtbcYIbuffrH8r/ALqHsXzenuQdh+b09xO58fGP5X/dHYvj6B2H5vT3Duenxn+T/wB0di+PoHYfm9PcTuenxn+T7xHYlz9A7D83p7h3PT4z/J94n2Jcw7C/F6e4dz0+Mj9z7xHYlzF2F+L09xO56fGR+594jsa5h2B+L09w7nrvGR+594jsa5h2B+L09zkqty8yOuau2VvmPeKWFDQWMkc+jNJ5cvT3PDuTnxv+R71d9X8TjVK8fp7nXS7mro22FUNt/mPeKKdspPLZJHo5xWFP09z17nj/ABofuPernsceZ12CXj9PcO54/wAaH8P71HY48w7BLx+nuJ3O3+NN/h/eo7HHmHYJeP09w7nb/Gm/w/vUdjjzDsEvH6e4dzt/jTf4f3qOxx5h2CXj9PcO52/xpv8AD+9R2OPMOwS8fp7h3O3+Nt/h/eo7HHmHYJeP09yw6qavGhbIDLvpkcHXDN7tZoba2I32KxSpqmsItW9Dqk03nP0KV3IP1z+R71bWtPk9fYp6t+b09w7j/wCufd/eo1p8nr7Bq35vT3DuP/rn3f3qNafJ6+wat+b09xO4/wDrn3f3qNafJ6+wat+b09w7j/659396jWnyevsGrfm9PcO4+fHPu/vUa0+T19g1avF6e4dx8+Ofd/eo1p8nr7D1avF6e4dx8+Ofd/eo1p8nr7Bq1eL09w7j58c+7+9RrT5PX2DVq8Xp7idx8+Ofd/eo1p8nr7Bq1eL09w7j58d+7+9RrT5PX2DVq8Xp7h3Hz479396jWnyevsPVsfEHcfPjv3f3qNafJ6+watj4g7j58d+7+9RrT5PX2DVsfEHcfPjo/h/eo1p8nr7Bq2PiDuPnx0fw3vUa0+T19g1bHxCdx8+Oj+G96jWnyevsGro8w7j7vHR/De9RrT5PX2DV0eYj9x0kEfDRn+re9RrT5PX2Oo9HxTzk1UBZJ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QEBUUEBQVFBQVGBcUFBQVFRcUFhQWFBUWFhUUFBQYHCggGBooHBYUITEiJikrLi4uGB8zODMsNygtLisBCgoKDg0OGxAQGywkICQsLCwvLC8sLCwsLCw0LCwsLywsLCwsLCwsLCwsLCwsLCwsLCwsLCwsLCwsLCwsLCwsLP/AABEIAKABPAMBEQACEQEDEQH/xAAcAAABBQEBAQAAAAAAAAAAAAAAAQIFBgcEAwj/xABPEAABAwICAwkKCgkEAQUBAAABAAIDBBESIQUGMQcTIkFRYXGBkRcyUlRykqGxweMUFiMzQlNzpNLhQ2SCk5SjsrPwYsLR4qIkNFVjgxX/xAAaAQACAwEBAAAAAAAAAAAAAAAAAQMEBQIG/8QANREAAgEDAAYIBgIDAQEBAAAAAAECAwQREhUhMUFRBRMUMlJxoeFhYoGRwfAiMyNC0bFTJP/aAAwDAQACEQMRAD8A2HS2lW0wBeCQcslBXrxorMjmUtEjPjhF4LlW1jS+Jx1qE+OEXgu/zqRrGmHXIPjhF4Lv86kaxpi65CfHGPwHf51I1jT5B1yE+OMfgO7fyS1lT5B1yD45R+A7t/JGsqfIOuXIQ65R/Vu7fyRrGHIOuXIb8dGfVu7fyRrGHIXXrkJ8dWfVu878kaxhyDr1yE+OzPqned+SesIchdoXIT47s+qPnfkjWEeQu0rkNOvLPqj535I7fHkLtK5CfHpv1J8/8k+3x5C7UuQh17b9SfPH/CO3rkHa1yG/H1v1J88fhR25chdsXIQ6/N+oPnj8Kfbl4RdtXIQ7oDfqD54/Cjtq8PqLty5Cd0AfUH94Pwo7b8vqLty8JO6t6dFY17gwswODbF2K9xe+wKxRrdYm8FihW61N4wQ9VugwRvcxzH3abG3KOpasej6kllFafSVKEnFnid0mn8B/+dS61bU5nGtaI07pVP4D/wDOpGranMNa0fiHdLg+rf2/knq2pzDWtH4id0uD6t/b+SNWVOYta0fiN7pkP1T+38kasqcw1rS5Cd02H6p3nfkjVk+Ya1pcmId06L6l3nfknqyfMNa0uTGndQi+pd53/VGrJ8w1rS5Mad1GL6h3nj8KNWT5hrWnyYh3U4/qHeePwo1ZPxD1pT5De6pH4u7zx+FPVkvEGtKfIQ7q0fi7vPH4Uasl4g1nT5DTusR+LO/eD8KNWS8XoGs4chp3WWeLO/eD8KNVy8XoGs4+EQ7rbPFnfvB+FPVcvF6BrOPhGndcZ4q796Pwo1W/F6BrKPhG915virv3o/AjVb8XoGsl4fUO683xV370fgRqt+L09w1kvD6mnBZRplW177yPp9izeku4vMhrFMWMQAgAQAIAEACAEKYhCmJjSujkaUCYhTRyx9PTuleGRtLnHYB/mQUkIuTwgSbeEWODUeUi75GNPJYut15K7GwnxaJlaye9kZp7V59I1rnvY4OOEAXB2E3seLr4wo61u6Sy2RVaLprLZCKArjSukcsaUzkEAX3c1+am8sf0haNl3X5mjY91+ZmWnv8A3Mvlle0of1o89df3S8zhUxACABAAgAQAiQCFA0MKYxpQMQpDGlAxpQdIaUDGlB0NKQxhTGIkMQoGj6jbsC8meoKtr33kfSfUszpLuLzIaxTVjkAIAEACABAAgQscZc4NaCScgALk9AXUYtvCAmItVKlwuWtbzOdn6Lq7GwrNcEd9TJkdpTRklM4NlAuRcWN8vYoatGVJ4kRzi47zhKiIxpXQjQNSdF71Dvrhw5MxzM+iOvb2LYsqWjDSe9/+Fy3hiOeZZFdLBmmu2kN+qS0HgxDAPK+me3LqWRd1NKpjkZtzPSnjkV8qsVmMK6OWImcggC+7mvzU3lj+gLRs+6zRse6/MzHTf/uZfKK9rR/rR565/tl5nEpSAEACABAgQMQpANKYxpQMaUjoaUDGlAxpQNDSg6GlAxpSGNKYxEhiO2IGt59Rt2BeTPUFV1772PpKzOku6iGsU5Y5ACABAAgAQAFMRetT9FCOISuHDkFxf6LOIDp29i27GgoQ03vf/hZpRwsliJV8lMt05X/CJ3v+jezPJbkP+eteer1esqOX2KFSWlLJHFREZ06LozPMyMfSOfM0ZuPYCpaVPTmohCOlJI1hjQAAMgMgOQBehSwaZxac0i2lp5JXGwY0kc7jk0dpC5m2otojq1FTg5PgYwdLsc7a4knbbaSVkO3nvZh9og2dRUJIxpTOWImIEAX3c0+am8sf0BaNn3WaNj3ZeZmGmT/6iTyiva0f60eeuf7ZeZxqUgBAAgAQAiQCFADSmdDSgY0pDGlAxEDGlB0NKBjSgY0pDGlMYiQxrtiBrefUjdgXkz1BVde+9j6SszpLuohrcCnLHIAQAIAEACBHVomj3+ZkfETwvJGbvQp6FPrKiiOKy8GotbYWGwZBekLpXNf9M/BKNxbbHIRGy/8Aq749TQfQo6u2LXMq3lfqqTa3mXaKrnyk4g0NA4gRmdg29Kx7ijCmljeZlvWnUbzuJIqqiyy27n9Fd0kp4hgb0nN3ow9q07Cntc/oWbaO1yLstMtmcbsGk7Mip2nNx3145m3awHruf2VFUfAyelKuIqC47TPdDwYpLnY3Pr4v85lUuJ6McczMt45lnkTpVAuDCujkEACAL5uafNzeW3+gLRs+6zRse7LzMw0v8/J5RXtaPcR525/tl5nPBEXua1u1xDR0k2Ckk1FZZFGLk1FcSQ09oOSikayYsLnNx2Y4usLkC9wOQ9ihoXEaybiWLm1nQxpY2j5dXpWUgqnYBE4gAXOM3dhHBtzX27ElcwdXqlvG7OoqPXcCJVgqjSUgBjS42aCSdgGZPQEN43nSi28Ia4WNjtCB4wdeiNETVbyyBmNwGIi4FhcDaelR1a0KSzJk1GhOq8QOOeMsc5rtrSWnO+bTY5jnC7jJSWUcSg4ScXvR5JiGlB0hpQMkdAaDlrpTHBhxBpecRwiwIG2x43BQ1q0aUdKRPQoSqy0YkfVwGOR7HEEsc5hINwSxxabHjFwpIyUoqS4nM4OEnF8DwK6ENSGCAGu2IGt59SN2BeTPUFU182R9azOku7EgrcCnrHIQQAIAECETAtmodHcySni+Tb6C7/atXo2nvn9CaiuJcVqlgyHdY0nvlW2EHgwtz8uSzj/44e0qGbyzC6Tq6VRQ5EdomDBEOU8I9ez0WWNcT06j+B3bw0KaOslQkpp+rFHvNLG07SMbul+fqsOpb1tDQpJGjSjowSJVTkhhutcktfXyuhjkkAdvbMDHP4MfBvlxE3PWq7eWecutOvWbim+BMaC1Lqt7zjDC43ONwFuTIXKrVaFSpLYthaoWdRR2rBOQaiu/STNHMxpd6Tb1IjZPiyyrN8Wd8GpEA758rutrR6G39KlVnDi2dqzhxbJCHVKlH6K/lOcfapFbU1wJVa0lwOyPV6lbsp4utgPrXaoU/CjvqKfhR201JHECImMYDmQxoaCeU2C7jGMdywdxjGO5YMC0r8/J5RXrKXcR5G5/tl5knqPSb7pCAcQdjPQwF3rA7VDeT0aMmTWENO4j9ywa3au1dbXyOjiOBobGx7yGtIa25IvmRic7iVO0uKVGilJ7TQvrWtXrfxWxLeeu6DEYaOipG5uyJa3MuLGYLADbd0h7FzZNTrTqs7v06dtGkt+xENDqBVuaCd6a4i4jdJZ9ugAj0qzLpCinjb9ilHoqu1nYemoOiHf/ANIsmZYwte57XC9jk0cx764Svay6jMXvOuj6DVw4zW47NCOmk0rVT0kUTxGXsDXu3trW3wNLSGmx+TPFxnlUNXRVtCE21nbz/d5bpqTu5ygls2cisU2j6jSdRI6Jgc5zi97m8GNuI3747BycauupTt6aUn/0oSpVLmtJxXH6F91M0G/RkVVPM6JxDMt7cXAb2HOcHGwsb4VmXdwq7jGKZq2VrK30nNoz7QerdTW3dE3gjvpXnCzFx8LjPRdadW4p0djf0Mqnb1biTkl9T305qhUUkW/Sb2+K4GON+IXJsNoB28i5pXdOrLRWc/E6rWNWlHSe45NK6uTU1PHPLgDJrYAHXdwmlwu22WQXdO4hObhHehVLWdOmpvcxK3VuaKkZVPwCKSwZwuGcVyODbkBO1KNxCVR01vQ5Ws40+se4t25S0QwVlU7Yxtr8gY0yO/29ipdItylCmv3gX+jY4jKbKzQanVdXCyojaxzZXkd9ZwN3YnuuLBtwc78YVqV1SpPQfArK1qVv8i4sbrDqTU0UQll3t8dwC6NxdhLshiu0ZXyuijeU6stFZz8RVrOpSjpPcPotQayaOKRgjLJm4w4vtgaRcGS4y6rpTvaUZOLzlHUbKpJJric2suqFRo9rXT4HMebB8bi5t7XsbgEG1+LiXVC6p1niO/4nFa1nSWXuK8/YVZK63n1I3YvJnqCp6+bI+tZfSW6JBW4FQWQQggAQIRMBCUxNml6uUm9U0bTtIxO6XZ/l1L0NrT0KSRcprEUSE8oY1znZBoLieQAXKsHTeFlnz5NKauqc922V5ceYE3t1DJUqtTRi5HlsutWy+LLEVjmsSmidByzvb8m4R3GJxGEYb52vty5FZo285tbNh3ClKT3bDT9i3DRPN87Rz9CWULJ4tksLMaGjmC5yLyDM7SmB6NjRgeDwn0lBF85NEzypGj1lGUjl1IR3tHBNrjQt21MZ8k4vUEacSJ3dFf7I45N0KgH6UnojkP8AtS6yJG7+h4vRktoPTkVY1zocVmkNOJpabkXyBRCaluJ6VaNVNxMO0n88/wAor1tLuI8pc/2y8y+blUzTvnyTG72275jm9xe42aMuC0NacuMrL6SUsrbv4Gx0S4OLSjtW9lfotM1NdWxtfPLgfKCGNcWNDMWK2Ftr2by3VmVvSpUXLRWcepArutVuFBS2Z9C+NDZ9NOxWIpqduEckkjrl3mkBZm2Fts/2fojVaUrhJ/6rP1b9in6uPlrNNGU3ux8jnHPgRtxNazmGbRblJV+soUrTR54+5nU51Kt63wjn7FtoKpgqNJVYthiAiuOMwx4pLHpsOpUJxl1dOnz2/c0o6PWznySX5/JX9T3mn0RWVLu/fjAPKQ0NB89zlau0pXEKa4Y/fsVLKWjRnVfFti6acaDQkDILsM+DfHtyPDYXu4Q5bBvQimuuupOXAJy6i0TjvePUbvZpdXbAYX1DgOTKWQZn/wDNqG1UvPgvwv8Ao6eYWbb3v8hunzGlgpqKC7Yi1xcG5Y8BaGtNttyS48psiwiqs5VZ7wvZOjSjTp7MjteacxUFBRNyc9zQR5LQDceXID1JWstKtOq+GR3ScaEafF4R4brILpqSmiBNmnC0DaXFrGgeae1ddHYSnUkc9IptQpxE3V3CGCjpW7GNLj+w0RtPpejo/wDlOdQOkGoUow/dgRf+l1bcTk6ocesSPDf6Gol/kvUuX49x0/8AHaN8/wA7D01tndR6DpIGktdMGCS2RwlhkkHnFoPMSlQiqt1KT4Z/4dVZOlapLY3gZpi8OrlPFtdUGMNB4g9xmAHNYAdaKeJXkpcs/wDByzG1S549Q3Vqk09JSUbCQMF3gcbYmtY1ruUXJP7KLCOnUlUf7kLybp0owiJukuMGjKGnJu6zSb7fkogD6XhFktOvOf7tYrx6NBRfwMwfsK1jIjvPqRuxeTPUFT182R9fsWX0luiQVuBUFkEAJgIgBExZOnRlNvs0bPCcAei93egFS0Yac1H4hFZkkaoAvSF8r+vcknwJ7IWufJKRE1rQSbOPCOWwYQ7NcVN2wq3jl1TUVtewqWrG57KDjqXCPKwY2zn57bnYPSq07Z1FhvBStbCUXpT2F3o9DU1Nm1gLvCdwndV9nUpIW9KnuRpxpwidj6s/RHapdLkdaR5G7tpukIitYNYIaEN37ES++FrACThte9yABmEm0iCvcwoJaXErbN0J0hIhgDQPpPcXHzW2HpUFa4cFsRUj0hpt6MfuRWkteJ8xvtj4MYA7XbR2qGM60+OEQ1b6S4/Yq+kNNTz/ADkryOQvcR13OanjHG95KFS4qT3tkdZdEJ709K6TvRlynYuJ1Ix3nUIOW4lqWgazPa7lPF0BVJ1nItQpKJo25n83P9o3+gK5Z9xmrY7pef4Mu0iflX+UV7Wl3EeeuP7ZeZ26G1glpI5mRYbTNwuxA3bkQHNIO3hFRV7eNVpvgTWt5K3yks5OPRWkHU0zJo7YmG4BFwbgggjoJUtWmqkHF8SCjVdKoprgd0WtE7Kx9UwtEj++bYlhbYDCQTe3Bbx8Sh7JB0lSe5Fp30+v65fb4HfW6+1DmvbEyGAyd++JhD3X2nETkefbzqGPR8E05NvHAsS6Ulh6EUm+JFUWsUkNJNStDTHMbuJviFw0Osb53DRtU9S2jOpGpyK9K8lCnKD26WdvmJ8YpfgJo7N3suDsWeLJ2PDttbEEO2j13W8QjdtUHRx9SQ0brxNDTiB0cMzG5M31pdhA2DbnbiUVSyjOemm0/gTUekHCGhKOcHFp7WyethZFPgsxxfdrcJNwQARe1gCbLujaQpT0onNe+lWp6DXEke6HUGJrXxwPewcCZ7MT2nZiAvbFszUT6PhpNptJ8CaPSUtFKUU2uJ1aCrTpmvhFY4N3mMlm93YZHNIN73yOw5eCo6tPstKTp8X9iWlV7VUip7MbfNlq0fpSvqawCSkZTwxuJdLIMTwwcTHmwucswCBmqc6dGFPKnlvgi9GpUlUxoYS4szvdD0y2rrnujOKOMCJhGx2EkucObE458gC07Gk6dLbve0zOkKqnUwuBx6Q1llno4aV7W73A4OaRcF2FrmtDs7bHFdwtoxqOot7OJXTlSVNrcJrPrRLX73vwY0RghoYCBwrXJuT4IRQto0c44hcXTrJLGMDq3W2aaOlY9rCKQtLMjw8GEN3wX5G2yttKUbWMZSafeOndtxjFrd64OfWXWGWvmbLMGhzWhgDAQAAS6+ZOdyuqFCNGOijm4uXVaeMYHazayS6QdG6YNBjZgGG4BublxBJzNh2IoW8aOdHiFe5dZJNbiEk2FTkEd59SN2LyZ6cqWvv6L9r2LL6S3RIK3AqCySARMQIENJTEWLUWnxVDn8TGntcbD0Ylf6Phmo5ckTUFmWS/LZLZ4y1DW855Ak5JCbOSarNiSQ1vGb27SVG5HLkQVbrLDHfCTI7/AE7POPsuqs7unHdtIJV4r4kjoKqdUQiRzQ3EThAzyBtmTtzBU1CbqQ0mSU5OUckqyNT4JMGQbp1bvlcWDZE1rOs8J39QHUoZv+R5/pOppVtHkVZsxAsDYHbbjUbim8soKcksI8yuhDoYHPNmi/q7UpTUd53GLluJOm0YBm/M8nF+aqzuG9kSzCglvO8C2xQE4qQF73M/m5/tG/0BaVn3GaFjul5/gyzSB+Vf5RXtafdR564/tl5nMSpCLBoLtzqJkbHz1YixBt8TWgBxFy0EuF+PsWTrKTk1GGTbXRMcJuXoeHxJo/8A5GL+X+NPt9T/AOf/AL/weqoeP9+5T9M08UUzmQS78xthvlsIc76WHM3A2X6VfozlOGlJYM25oxpT0YyycClIBCUAIUDEQMaSgYMeWkFpIIzBBsQeUEbEmk9jO4tp5R11emaiVuCWeV7dmF0ji0jkIJzUcaFOLyoonldVpLDkyPUpCNKQxqYwSAEACAGybCg6jvPqRuxeTPTlR1+/RftexZfSW6JXr8CoLKwV8iXTELGwuIa0Ek5AAXJ6Aukm3hBvLRojU9zrOqThH1be+/adxdS0KNg3tqfYnhQe+Ra4YoqduGNoaOQbTzk8fSVpRjCmsRWCwkorCPKSoc7ZkOb/AJQ5NiyUTTuurmSuhpmDE1xYZH5i4NjhYOfjJ6lDOpo5M2tetS0IL4ZIusrZJTeV5d07B0DYFkSnKfeeRyk3vZHT1zG8d+YZrqNGb4FedaEeJseiqTeoI2eC0A9Ns/TdbdOGjFRNmEcRSOt7g0EnYMz1KQ7PnnSlUZp5JT9N7n9RNwOyyqZyzyNaenNy5s8YaZz+9GXLsHauZVIx3nMacpbiQg0YB35vzbB+aryrt7izC3S37Tua0AWAsFA3neTpYFSGCABAF73M/m5/tG/2wtKz7hoWG6Xn+DKa8/Kv8or21Puo8/X/ALGe+gaXfqqGPwpGg9FwT6AVzXnoU5S+A7aGnVjH4l23YqzOnh5McpHYxvreszouG2UvobPSs8U1HmzOMS2DBwWfUzVePSIkBmMb2WOHAHXafpbRx3HYqV1dSoY2ZTL9naRrp/yw0QFRQPZO6DCTIHmLCNpcHYRbp9qsRqRcNPhjJXnQlGo6fHOCb1l1YZQsia+YvqpbHeWtGFgJsSX32XyGWZ5gVWoXTqttR/iuJcrWMaUFmX8nwJuo3P6ela11bWiPFsAa1lyNoaXE4uxQLpCc3inDJYXRkIrNSf4EfufQ1ERk0fViUj6LsJBPglzbYT0hCv5wlirHAS6OhKOaUslU1a0CausFO8mM8PGbXLMANxa/KAOtXK9dU6emtpSoW7qVerlsLRTbnDGOe6sqRDEHuZHfC10gBtjJcbNvyZ9Spy6RbS0I5fEvx6MWXpS2EHoHUySulk3g4aZj3ME788Qa4gYWi2I2seIZ7VPVvI0orS7zW4ghYuc2o91PeTkGolDM8ww6QxTi+QwOFxt4I29GJV3fVorSlDZ9Sz2Cl3VLb+8CrS6o1ArjRtAdJtxXs3Bt3wnibbrvkriuqfVdbw/PIpu0mqnV/uCxT6kUFKQyt0gGy2BLWhrcN+UHEbc5sqivK09tOGwudhpQ78vwQWsGrMcUkDKKcVfwgkMDQLggtFi4Ot9Lm2FWKNy5JupHRwV61po40HnJOO1BpqVrTpKtbE9wuI2W67E3Lhz2Cg7dUm/8UMk6sIRWakiH1n1dpYIBNSVjZwXhm92aXC4JuSDzcimoXFSctCcMEVe1hCGnCWSpy7D0K4Uo7z6lbsXkz05T9fznF+17FmdI7ola44FQussrndofRT6p+FmQGbnHY0e08ymoUJVZYR1CDm8I0HRWiIqVvAGf0nnvj18Q5gtqjQhSWz7lyEFHceWldNRwNu94YOU7T5IXU6qijmdWMFteBKd2NrXC/CAcL7bOFxdJbVka2rJ6TOEbHPOxrXOPQ0E+xdA3hNmE7+S8v+kSXX5ybn1qpJaWxnmlJ50uIskpd3xJ6VyoqO5DlJveSGrVJv1ZBHxOkBPQ3hn0NKkgsyR3bw06sY/H3N4V09KQuudZvNBO4GxwFjel/AHrXM3iJXu56FGT+BiNFHikA4hn2KjUeIM8zSWZomVSL4IAEACABAAgC9bmXeVH2jf7YWladw0LDdLz/Bk9aflHdJXtod1GBW/sZZ9y+k3zSDXcUbHv6yMA/qKp9Iz0aOOZc6Mhmtnkiya0a9RwVckRpI5t7wt3xzwDctDiLb26wGLlVK3spTpqSljP7zNG6vYUp6Djkp2s+tfw1jWNp46dodidgIc55AIALsDbDO9uYK/b2rpS0nJsz7m9jVhoxjg8NStKmlronC5D3CJ4GZLZCBkOOxwnqXd3SVSk1y2kNlVdOsnz2Gk60Np9HSP0g5uOd7RFEziMlncK/FdoFzxBptmVkUHUrRVFbt78jdrKnSbry34wZzq3jrdKROmON75RI8/Z8OwHE0YQAORatZRo27UeWDIpTlcXKlImN2CsxVkUf1UV+uV2foY1V+jI4g5c2WelJbYx+p7bjWL4RPbvd7bfpxcH/cl0njQj5i6LzpSJnUymD9MaQlGxjsAPO93C9MZ7VXuJNW1OP7+7S5Sinczl5FG0/O/SelS0OydLvEXGGMacJLRz2c7rV+hFULfS+GWUbmTrV+rT2bi/690FSyjipNHQuMRBbKWFtwxoFmZkHhEkk8x5VnWs6bqOpVe00K8ZxpaFJFe1E1JqIallTVtEEcN3AOc25OEjOx4LRe+fIrV3eQlBwhtbKlpaTjPTnsOzReuNO/TcshcBE+JtNHKcgSx+K5PE1xLszyDlUU7WatkuOc4LCuYdfj4Yz8Tl1z3O5nyy1NI4TCRzpXRk2eC44jgJNnDkGRtlmu7W+goqE9mNmSK6s5Tk5x2/AqepmkG0WkI3zgtaxzmPuDdhILCSNuROfWrtzB1aLUSlbTVOqtIv2vGpDtIP+F0crXlzGjATwXhoyMcmwdBy5ws21u1RXVzRo3Vs62JRZlNbRvgkdHMwse3JzXCxC2IzUlmL2GROEoPEjml709C6FHej6lbsC8menKdugHOLod7FmdI8Crcb0U+6yysXvVyqhpaASyvawOLi5xNrkOIAHKbAZLbs0o0U+eS3TnGFPSk8FR1k3R3Pu2kbYfWOGfSxh2dJ7FLKWTNuOks7Kf3KTG59TO0SOc98j2tJcbk4nAe1cmbFyq1FpPOWfQEcNgAOLIdSnweqSIbXqfetHznjc0Rj9shvqJXM9kSveS0aEn9DHKamc/vdg47qlOpGG8wYQctx2M0YfpO7B7VC7hcETK3fFlv3OtFt+FF4FzGw2J4i/g+rEprWcpz28C7ZUYqppcjTFomqUXdaq8NLHGP0klz5LBf1lqiqvZgy+lZ4pKPNmcaJZm49XaqFw9iRk2y3sklWLYIAEACABAAgC9bmXeVH2jf7YWnadwv2G6Xn+DJaw/KO6Svaw7qMKt32aNuOUmVRKeVkY6rud629iyulJ7Yx+prdEw2Sl9Co6X0PVz1E0vwabhyPcPk3bC44eLwbK5RrUoU4x0luKt1Qq1K0pKLI6r0LURML5YZGNG1zmEAXNhmVNGtTk8KSK0rarFZcWXHQNBHomm+HVbbzvFqaE5G7hcX5HEbT9Ec5ss+vUlcT6mnu4s07WhG3h11Tf++pOUs501oiRr7Gdt9mQ31nCYQOIEEDrKryj2W4TW78FqE1d0Gv34Fc3IqLFWSSEfNRkZ8TnuA9TXK30lP/ABpLiyj0bTaqSb4EVrbST1ekpzHDK678DLMda0YDAbkWAOEm/OpbWcKdBZaFewqVK7UU+Rc9Hxs0Bo9z5i11TLmGA988CzIxytbcknnPMqFSTvKyUdy/cl6jCNrSblv/AHYM3PpPg+iaiqebucZpXOO0lgIuelwcetF4tKvGmuGEOzf+N1HxbZnuo1U2HSFM+Q2aH2JPFia5gJ63Bad1FyoySMu2muvUnzNC3SXaQhmZLRvl3osDXNjGLC9rnG5bY7Q4Z2+isyyVCUXGpjJqXcq0cOn9SkTUmk69pM2/ujYC5xlJjjaGi5JBsDs4gSr6lbUX/HGfhtZS/wD1Vtjzj7EOzQNS6Fk7YXuiffC9rcWwlpuBmMwdqn6+mpOLe1FbqKmjpJbC6bljq5lS1mGUU1nb4JA4MbllgxbHXtkOdUb9UXDOzS+BesnWUtF7vicu6HoiSprp5aSIyMjwRzOjGK0oZdwLRmeCWXNl1ZVYwpqM3jO1eQr2jKU9KC8zh1GFfDVMbTslDS9u+tc1wjw3GMvxCwNr57VJddRKDcmvhzIrXr4zSSeCX3aZIzUwNbbfBG7fLbbFzd7B7H9qh6MT0JcifpLH8eZnEvenoWmZkd6PqVuwLyZ6cpm6Fti6HetqzekP9Spc70U9ZhWGTxteAHjEBewOYF9thxLuM5R2JnEoqW88PgMfgN7F311TmzjqafJErqto5jqyGzG5Ox7PABcPSAprec51UmyWjSh1iwkawAtk1Si7rlThpYmeHLc9DGn2kKKruMzpSWKSXNlE0S20fSSfZ7FlXDzMpW6xA7FCTF63Oae0cr/CcG9TBf1uK0rGP8Wy9ZrY2XBXi4ZRutVeKqjj8CO/W9x9jQoKr2mD0tPNSMeSK5oxtmX5Sf8AhZ9d5kV7dYgdahJwQAIAEACABAF53Me8qPtG/wBsLTtO4X7DdLz/AAZHVnhu6Svaw7qMKt32SGg9Y6iixfB34Q+2IFocCRsNjsKirW9Or30S291Uo90le6JX/WM/dNUGr6Px+5a1pV5L9+px6Q1yq5yzfZGuEbg9rN7bgL2965zbcK20A5XsV3CypQzjicy6RqyxsRG6a0zNWSCSofjcG4W5BrWi9zZoyBJ2njsOQKWjQhSWIogr3M63ePTQOsE9C8up3AYhZzXDE11tlx7QlWoQrLEgoXE6LzE0jc4mw0lXWShrTJI+Q4RhbaNuI4RfIYi9ZV6v5xpLgjZsnpRlUaxllQ7pdeW2xRA274RZ+k29Cu6uo54/cpvpKpwSKxpHSEtRIZJ5HSPOWJxvYcjRsaOYK3TpxprEVgp1a06rzNnRDp+dlK+la/5B+1thcZhxwu2gEjPrXEqEJVFUa2o7hczhBwW5kWVOQFn0XugV1OwMbI17QLN31uMgcmIEE9ZKp1LGjN5xjyLtO+qQWN5zaZ11rathZLLZjhZzI2hgcDtBIzI5rp07OlTeUtvxCpfVZrG4XQmutZRsEcUgMY2Me0OA48uMdqdW0pVHlraKleVKawtqOqv3Ra+ZpbvjYwciYmYXecSSOqyjhYUYvOM+ZJLpCo1swiN0FrTVUVxTyWa4lzmuAe1zja7jfO+QzupqttTq95ENK6qU28PeS9Tul1722D42f6mRjF2uJHoUC6Pop8Sd9I1OCRUqid0j3PkcXvcbuc4kuceUkq7GKisIpTnKbzJnjN3p6ExR3o+pW7AvJnpyl7oZ4UPQ71tWb0h/qVLneinXWcVAugBLoFksOokd6u/gxuPpa32q5ZL/AC/QnttszRlrmgZbuw1F5oI/BY5/nuAH9BUNXeYnS0v5RiQNI20bRzBZFR5k2c01iKR6ErkeTUNS4MFFHyuxPP7Tjb0WWvaxxSRq2yxTROKwTmGa91O+aQnPEHBg/YaG+sFVpvMmeXv5aVxISmbZjRzBZs3mTZNBYikeq5OwQAIAEACABAF53Me8qPtG/wBtq07TuF+w3S8/wjIak8N3SV7WO4w6nfZ5XXRxgQlAYEugYl0AIgZP0OtksVDJRhrSyQOAdmHMD++AtkePtVWpaxnVVTO1F2jeSp03TwV4lWioISkAhKYxqQwQAIAEACABAAgAQAybvT0IOod5H1K3YF5M9OUndE76Hof62rNv96Kd1vRTrrPwU8ggBLpiLVudt+XkPJHbtcP+FesV/N+RatO8y/rTL5jW6hLj0iW+CyNnbd3+5V6j2s8/0k818fBHOsgkEcUzls2XRkO9wxs8FjR2ALcgsRSNyCxFI6HGwuV0dHzrVTGaZ7z+ke53nuJ9qqN7GzyEnp1G+bJxZpoAgAQAIAEACABAF53Me8qPtG/22rTtO4X7DdLz/Bj054R6Svax3GJU7zPO66OBLoHgS6AC6BiXQAiBiXSAaSmMRIYIAEACABAAgAQAIAEAMl709CDuHeR9St2BeTPTFI3Rjw4eh/ras6+3opXe9FNus8pZC6YCIAsmolc2KpLXmwkbhBPhAggdefoVuzmozw+JYtZpTw+Jo61TSMN1vk3zSs3NI1vmNaPYqlZ7JHnLr+V0/M9FmEp6UkeORjfCe1va4BdRWWkOKzJI2pbhukfrBUb1STv8GN5/8TZKW4jrS0acn8GYHQNvI3t7BdUqrxBnlaKzNE6qBfBAAgAQAIAEACALxuYd5U/aM/ttWnadwv2G6Xn+EY5KeEele2W4xJ95jExCXQAXQAiBiXSAQlMYl0AIkMEACABAAgBEAKgAQAIAEAMl709CDuHeR9Ss2BeTPTFG3Rzw4fJf62rOvt8Sjeb0U66oFLIl0xZEugQjimhHDDrXWxtwNqZLDLMhxHMHEE+layk+ZWV5XisaRw0crpJ8TyXOcS5zibkk3JJKhrdxkdNuVTLJtUC4SGrrMVXCP/sb6Df2KWis1F5ktBZqR8zX1sG0VrdFnwaNn5XYGedI0H0XXE+6VL6WjQkY5okXk6AVSuO6eft1/ImVSLgIAEACABAAgAQBeNzDvKn7Rn9tq07TuF+w3S8/wYzIcz0n1r2y3GLLeNumIS6QBdACXTGJdACJDBAAgAQAIAEACABAAgAQAIAEAMl709CDuHeR9Ss2BeTPTFF3STw4fJf62rPvd8fqZ97vRTLqiUsggWRExAgCMrtHEkuZx7R7QrVKuksSK9Sjl5QzRtM5sl3NIFinWqRccJnNKElLLRLKoWjs0PVCGoikdsa8E9GwnsXdOWjNNndKWjNNmwxvDgC0gg5gjMEcoK2k8m4nkpm61NhoWt8OVo7A53sUdTcZ/SUsUcc2ZhoUZuPQPWqNy9yMe3W8lVULIIAEACABAAgAQBeNzDvan7Rn9pq07TuGhYbpef4MWJXtjEEumAl0AF0AIkMEACABAAgAQAIAEACABAAgAQAIAEAec3enoQdw7yPqZmwLyZ6Yom6V85B5L/WxZ97vj9TOvt8fqUxUiiCABAAgAQAIAEACAOeo05UU7g2CaSMWvha7LafonJXbZvRIp3FSm8ReCO0lpmepAE8r5ADcBxyB2XAGSsZb3kFSvUqbJvJ0aGHBcef2Knc95EtDuskVWJwQAIAEACABAAgC8bmHe1P2jP7bVp2ncNCw3S8/wYmV7cxQSAEACABAAgAQAIAEACABAAgAQAIAEACABAAgBk/enoQd0++j6lZsC8memIHWbVv4a5h3ze8AcO8xXxEf6hbYq9ah1jW3BWr2/WtbcYIbuffrH8r/ALqHsXzenuQdh+b09xO58fGP5X/dHYvj6B2H5vT3Duenxn+T/wB0di+PoHYfm9PcTuenxn+T7xHYlz9A7D83p7h3PT4z/J94n2Jcw7C/F6e4dz0+Mj9z7xHYlzF2F+L09xO56fGR+594jsa5h2B+L09w7nrvGR+594jsa5h2B+L09zkqty8yOuau2VvmPeKWFDQWMkc+jNJ5cvT3PDuTnxv+R71d9X8TjVK8fp7nXS7mro22FUNt/mPeKKdspPLZJHo5xWFP09z17nj/ABofuPernsceZ12CXj9PcO54/wAaH8P71HY48w7BLx+nuJ3O3+NN/h/eo7HHmHYJeP09w7nb/Gm/w/vUdjjzDsEvH6e4dzt/jTf4f3qOxx5h2CXj9PcO52/xpv8AD+9R2OPMOwS8fp7h3O3+Nt/h/eo7HHmHYJeP09yw6qavGhbIDLvpkcHXDN7tZoba2I32KxSpqmsItW9Dqk03nP0KV3IP1z+R71bWtPk9fYp6t+b09w7j/wCufd/eo1p8nr7Bq35vT3DuP/rn3f3qNafJ6+wat+b09xO4/wDrn3f3qNafJ6+wat+b09w7j/659396jWnyevsGrfm9PcO4+fHPu/vUa0+T19g1avF6e4dx8+Ofd/eo1p8nr7D1avF6e4dx8+Ofd/eo1p8nr7Bq1eL09w7j58c+7+9RrT5PX2DVq8Xp7idx8+Ofd/eo1p8nr7Bq1eL09w7j58d+7+9RrT5PX2DVq8Xp7h3Hz479396jWnyevsPVsfEHcfPjv3f3qNafJ6+watj4g7j58d+7+9RrT5PX2DVsfEHcfPjo/h/eo1p8nr7Bq2PiDuPnx0fw3vUa0+T19g1bHxCdx8+Oj+G96jWnyevsGro8w7j7vHR/De9RrT5PX2DV0eYj9x0kEfDRn+re9RrT5PX2Oo9HxTzk1UBZJ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hiexpressathensga.com/Athens_GA_Hotel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3716289"/>
            <a:ext cx="2743200" cy="1389111"/>
          </a:xfrm>
          <a:prstGeom prst="rect">
            <a:avLst/>
          </a:prstGeom>
          <a:noFill/>
        </p:spPr>
      </p:pic>
      <p:pic>
        <p:nvPicPr>
          <p:cNvPr id="1036" name="Picture 12" descr="http://www.prlog.org/11047714-ramad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47800" y="5311856"/>
            <a:ext cx="2743200" cy="1165144"/>
          </a:xfrm>
          <a:prstGeom prst="rect">
            <a:avLst/>
          </a:prstGeom>
          <a:noFill/>
        </p:spPr>
      </p:pic>
      <p:pic>
        <p:nvPicPr>
          <p:cNvPr id="1038" name="Picture 14" descr="http://www.dimomaint.com/wp-content/uploads/2013/06/sheraton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600" y="3657600"/>
            <a:ext cx="2133600" cy="1600200"/>
          </a:xfrm>
          <a:prstGeom prst="rect">
            <a:avLst/>
          </a:prstGeom>
          <a:noFill/>
        </p:spPr>
      </p:pic>
      <p:pic>
        <p:nvPicPr>
          <p:cNvPr id="1040" name="Picture 16" descr="http://www.hamptoninnsantaclarita.com/wp-content/uploads/2012/05/hampton-inn-log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1600" y="1905000"/>
            <a:ext cx="2590800" cy="1657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775</Words>
  <Application>Microsoft Office PowerPoint</Application>
  <PresentationFormat>On-screen Show (4:3)</PresentationFormat>
  <Paragraphs>178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ARRL Centennial Convention</dc:title>
  <dc:creator>Harold Kramer</dc:creator>
  <cp:lastModifiedBy>Harold Kramer</cp:lastModifiedBy>
  <cp:revision>401</cp:revision>
  <dcterms:created xsi:type="dcterms:W3CDTF">2013-05-22T13:02:34Z</dcterms:created>
  <dcterms:modified xsi:type="dcterms:W3CDTF">2013-09-19T20:28:09Z</dcterms:modified>
</cp:coreProperties>
</file>