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701" r:id="rId2"/>
    <p:sldMasterId id="2147483713" r:id="rId3"/>
  </p:sldMasterIdLst>
  <p:notesMasterIdLst>
    <p:notesMasterId r:id="rId11"/>
  </p:notesMasterIdLst>
  <p:handoutMasterIdLst>
    <p:handoutMasterId r:id="rId12"/>
  </p:handoutMasterIdLst>
  <p:sldIdLst>
    <p:sldId id="453" r:id="rId4"/>
    <p:sldId id="256" r:id="rId5"/>
    <p:sldId id="257" r:id="rId6"/>
    <p:sldId id="258" r:id="rId7"/>
    <p:sldId id="259" r:id="rId8"/>
    <p:sldId id="260" r:id="rId9"/>
    <p:sldId id="454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AED"/>
    <a:srgbClr val="181A40"/>
    <a:srgbClr val="E33928"/>
    <a:srgbClr val="15183E"/>
    <a:srgbClr val="FDCF05"/>
    <a:srgbClr val="F8E457"/>
    <a:srgbClr val="B0B655"/>
    <a:srgbClr val="004B98"/>
    <a:srgbClr val="D2D5D8"/>
    <a:srgbClr val="84C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7"/>
    <p:restoredTop sz="88052" autoAdjust="0"/>
  </p:normalViewPr>
  <p:slideViewPr>
    <p:cSldViewPr snapToGrid="0" snapToObjects="1" showGuides="1">
      <p:cViewPr varScale="1">
        <p:scale>
          <a:sx n="93" d="100"/>
          <a:sy n="93" d="100"/>
        </p:scale>
        <p:origin x="648" y="60"/>
      </p:cViewPr>
      <p:guideLst>
        <p:guide orient="horz" pos="826"/>
        <p:guide pos="2880"/>
        <p:guide pos="385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48656-D859-D244-9AFF-934D3CB4B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A4F4A-1C85-E447-8600-C4D59C9C92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3D8A-F543-E749-809F-D6FADAD61B03}" type="datetimeFigureOut">
              <a:rPr lang="en-ES" smtClean="0"/>
              <a:t>08/31/2022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12B02-BAFD-B544-AE49-CBF3F2CB3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C6C90-795E-9146-A124-4C9900F6D2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2612-552C-FC4F-8D55-FD76179E4A0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026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979AF-993D-B44A-A058-3581363D450F}" type="datetimeFigureOut">
              <a:rPr lang="en-ES" smtClean="0"/>
              <a:t>08/31/2022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9181-FF78-CC4B-8677-4D2CB8C9FB05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272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0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208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0697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A8665-3D98-5F4C-B8BA-2695EF3EB8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6537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6BF45F-5DB6-A44F-9DEC-ACD9EC85E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84422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 algn="just">
              <a:defRPr>
                <a:solidFill>
                  <a:schemeClr val="tx1"/>
                </a:solidFill>
              </a:defRPr>
            </a:lvl2pPr>
            <a:lvl3pPr algn="just">
              <a:defRPr>
                <a:solidFill>
                  <a:schemeClr val="tx1"/>
                </a:solidFill>
              </a:defRPr>
            </a:lvl3pPr>
            <a:lvl4pPr algn="just">
              <a:defRPr>
                <a:solidFill>
                  <a:schemeClr val="tx1"/>
                </a:solidFill>
              </a:defRPr>
            </a:lvl4pPr>
            <a:lvl5pPr algn="just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6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51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804" y="825115"/>
            <a:ext cx="4929809" cy="143180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804" y="2256919"/>
            <a:ext cx="4929809" cy="1669774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E33928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50442B-4D37-C244-B633-8AA503A1F00B}"/>
              </a:ext>
            </a:extLst>
          </p:cNvPr>
          <p:cNvSpPr/>
          <p:nvPr userDrawn="1"/>
        </p:nvSpPr>
        <p:spPr>
          <a:xfrm>
            <a:off x="1" y="5052270"/>
            <a:ext cx="9144001" cy="91230"/>
          </a:xfrm>
          <a:prstGeom prst="rect">
            <a:avLst/>
          </a:prstGeom>
          <a:solidFill>
            <a:srgbClr val="F8E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1350"/>
          </a:p>
        </p:txBody>
      </p:sp>
    </p:spTree>
    <p:extLst>
      <p:ext uri="{BB962C8B-B14F-4D97-AF65-F5344CB8AC3E}">
        <p14:creationId xmlns:p14="http://schemas.microsoft.com/office/powerpoint/2010/main" val="246074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6" y="273845"/>
            <a:ext cx="7930243" cy="605630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9475"/>
            <a:ext cx="79121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7687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" y="273845"/>
            <a:ext cx="3952392" cy="1076490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56" y="1360967"/>
            <a:ext cx="3965944" cy="3164734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6871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9475"/>
            <a:ext cx="37440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BF8B1-29B1-754E-BDE2-3A6D2E1B93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88024" y="879475"/>
            <a:ext cx="37440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0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51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F81CEA5-7B09-1940-8891-948ECDCED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04" y="825115"/>
            <a:ext cx="4929809" cy="143180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A2F10F2-46BC-BA45-BA94-AAC28FC588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804" y="2256919"/>
            <a:ext cx="4929809" cy="1669774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83CAED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5209BD-6C75-C845-B1AD-A01A3054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9511" y="4644970"/>
            <a:ext cx="5948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3B5EC9-35C3-2E48-B4C1-EF6677BA8B04}" type="slidenum">
              <a:rPr lang="en-ES" smtClean="0"/>
              <a:pPr/>
              <a:t>‹#›</a:t>
            </a:fld>
            <a:endParaRPr lang="en-E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D9215C-8185-D144-8089-29AEEFF754BB}"/>
              </a:ext>
            </a:extLst>
          </p:cNvPr>
          <p:cNvGrpSpPr/>
          <p:nvPr userDrawn="1"/>
        </p:nvGrpSpPr>
        <p:grpSpPr>
          <a:xfrm>
            <a:off x="228500" y="4478344"/>
            <a:ext cx="8305900" cy="607097"/>
            <a:chOff x="228500" y="4478344"/>
            <a:chExt cx="8305900" cy="60709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1AD0E1E-2E36-A04D-B039-85B6D2FA6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8500" y="4478344"/>
              <a:ext cx="258623" cy="607097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B608AA-1CA7-5E43-9232-5CDC233019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4622800"/>
              <a:ext cx="79248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229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4029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8836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A8665-3D98-5F4C-B8BA-2695EF3EB8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6537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6BF45F-5DB6-A44F-9DEC-ACD9EC85E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84422" y="1059657"/>
            <a:ext cx="2530862" cy="312499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>
                <a:solidFill>
                  <a:srgbClr val="E33928"/>
                </a:solidFill>
              </a:defRPr>
            </a:lvl1pPr>
            <a:lvl2pPr algn="just">
              <a:defRPr>
                <a:solidFill>
                  <a:schemeClr val="tx1"/>
                </a:solidFill>
              </a:defRPr>
            </a:lvl2pPr>
            <a:lvl3pPr algn="just">
              <a:defRPr>
                <a:solidFill>
                  <a:schemeClr val="tx1"/>
                </a:solidFill>
              </a:defRPr>
            </a:lvl3pPr>
            <a:lvl4pPr algn="just">
              <a:defRPr>
                <a:solidFill>
                  <a:schemeClr val="tx1"/>
                </a:solidFill>
              </a:defRPr>
            </a:lvl4pPr>
            <a:lvl5pPr algn="just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9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51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804" y="825115"/>
            <a:ext cx="4929809" cy="143180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804" y="2256919"/>
            <a:ext cx="4929809" cy="1669774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E33928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50442B-4D37-C244-B633-8AA503A1F00B}"/>
              </a:ext>
            </a:extLst>
          </p:cNvPr>
          <p:cNvSpPr/>
          <p:nvPr userDrawn="1"/>
        </p:nvSpPr>
        <p:spPr>
          <a:xfrm>
            <a:off x="1" y="5052270"/>
            <a:ext cx="9144001" cy="91230"/>
          </a:xfrm>
          <a:prstGeom prst="rect">
            <a:avLst/>
          </a:prstGeom>
          <a:solidFill>
            <a:srgbClr val="F8E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1350"/>
          </a:p>
        </p:txBody>
      </p:sp>
    </p:spTree>
    <p:extLst>
      <p:ext uri="{BB962C8B-B14F-4D97-AF65-F5344CB8AC3E}">
        <p14:creationId xmlns:p14="http://schemas.microsoft.com/office/powerpoint/2010/main" val="647203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r Point Blend for Harold HORIZ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5"/>
            <a:ext cx="9448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04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6" y="273845"/>
            <a:ext cx="7930243" cy="605630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9475"/>
            <a:ext cx="79121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414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" y="273845"/>
            <a:ext cx="3952392" cy="1076490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56" y="1360967"/>
            <a:ext cx="3965944" cy="3164734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57423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9475"/>
            <a:ext cx="37440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BF8B1-29B1-754E-BDE2-3A6D2E1B93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88024" y="879475"/>
            <a:ext cx="3744000" cy="3753247"/>
          </a:xfrm>
        </p:spPr>
        <p:txBody>
          <a:bodyPr/>
          <a:lstStyle>
            <a:lvl1pPr>
              <a:defRPr sz="1600">
                <a:solidFill>
                  <a:srgbClr val="15183E"/>
                </a:solidFill>
              </a:defRPr>
            </a:lvl1pPr>
            <a:lvl2pPr>
              <a:defRPr sz="1400">
                <a:solidFill>
                  <a:srgbClr val="15183E"/>
                </a:solidFill>
              </a:defRPr>
            </a:lvl2pPr>
            <a:lvl3pPr>
              <a:defRPr sz="1200">
                <a:solidFill>
                  <a:srgbClr val="15183E"/>
                </a:solidFill>
              </a:defRPr>
            </a:lvl3pPr>
            <a:lvl4pPr>
              <a:defRPr>
                <a:solidFill>
                  <a:srgbClr val="15183E"/>
                </a:solidFill>
              </a:defRPr>
            </a:lvl4pPr>
            <a:lvl5pPr>
              <a:defRPr>
                <a:solidFill>
                  <a:srgbClr val="15183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1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51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F81CEA5-7B09-1940-8891-948ECDCED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04" y="825115"/>
            <a:ext cx="4929809" cy="143180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A2F10F2-46BC-BA45-BA94-AAC28FC588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804" y="2256919"/>
            <a:ext cx="4929809" cy="1669774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83CAED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8711FC-1D30-8F40-B00E-E65544853734}"/>
              </a:ext>
            </a:extLst>
          </p:cNvPr>
          <p:cNvGrpSpPr/>
          <p:nvPr userDrawn="1"/>
        </p:nvGrpSpPr>
        <p:grpSpPr>
          <a:xfrm>
            <a:off x="4758978" y="-95813"/>
            <a:ext cx="5053109" cy="5053109"/>
            <a:chOff x="3474464" y="5787"/>
            <a:chExt cx="5053109" cy="505310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CAF3BFE-D8FC-8D4B-B669-591DB83239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74464" y="5787"/>
              <a:ext cx="5053109" cy="5053109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C4A3F1-230E-0847-A316-D05F94838349}"/>
                </a:ext>
              </a:extLst>
            </p:cNvPr>
            <p:cNvSpPr/>
            <p:nvPr userDrawn="1"/>
          </p:nvSpPr>
          <p:spPr>
            <a:xfrm>
              <a:off x="3788997" y="320320"/>
              <a:ext cx="4424042" cy="4424042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4A886A-1CF4-BC45-8D4B-A1DEFCA6187C}"/>
                </a:ext>
              </a:extLst>
            </p:cNvPr>
            <p:cNvSpPr/>
            <p:nvPr userDrawn="1"/>
          </p:nvSpPr>
          <p:spPr>
            <a:xfrm>
              <a:off x="4047296" y="578619"/>
              <a:ext cx="3907445" cy="3907445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F33126-60B1-0B4B-8989-86D8C6201D0E}"/>
                </a:ext>
              </a:extLst>
            </p:cNvPr>
            <p:cNvSpPr/>
            <p:nvPr userDrawn="1"/>
          </p:nvSpPr>
          <p:spPr>
            <a:xfrm>
              <a:off x="4342900" y="874223"/>
              <a:ext cx="3316236" cy="3316236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D5BD21B-4A26-A548-96C6-B12000CE9D63}"/>
                </a:ext>
              </a:extLst>
            </p:cNvPr>
            <p:cNvSpPr/>
            <p:nvPr userDrawn="1"/>
          </p:nvSpPr>
          <p:spPr>
            <a:xfrm>
              <a:off x="4630968" y="1162291"/>
              <a:ext cx="2740100" cy="2740100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6723E9-28A9-1D43-B2DA-0370C51F0560}"/>
                </a:ext>
              </a:extLst>
            </p:cNvPr>
            <p:cNvSpPr/>
            <p:nvPr userDrawn="1"/>
          </p:nvSpPr>
          <p:spPr>
            <a:xfrm>
              <a:off x="4937288" y="1468611"/>
              <a:ext cx="2127460" cy="2127460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B0C30D-684D-394C-912E-5D4161E22042}"/>
                </a:ext>
              </a:extLst>
            </p:cNvPr>
            <p:cNvSpPr/>
            <p:nvPr userDrawn="1"/>
          </p:nvSpPr>
          <p:spPr>
            <a:xfrm>
              <a:off x="5182493" y="1713816"/>
              <a:ext cx="1637050" cy="1637050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71409A7-C6E1-CF4B-8D61-CC726BBC4005}"/>
                </a:ext>
              </a:extLst>
            </p:cNvPr>
            <p:cNvSpPr/>
            <p:nvPr userDrawn="1"/>
          </p:nvSpPr>
          <p:spPr>
            <a:xfrm>
              <a:off x="5474697" y="2006020"/>
              <a:ext cx="1052643" cy="1052643"/>
            </a:xfrm>
            <a:prstGeom prst="ellipse">
              <a:avLst/>
            </a:prstGeom>
            <a:noFill/>
            <a:ln w="98425">
              <a:solidFill>
                <a:srgbClr val="004B98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5209BD-6C75-C845-B1AD-A01A3054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9511" y="4644970"/>
            <a:ext cx="5948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3B5EC9-35C3-2E48-B4C1-EF6677BA8B04}" type="slidenum">
              <a:rPr lang="en-ES" smtClean="0"/>
              <a:pPr/>
              <a:t>‹#›</a:t>
            </a:fld>
            <a:endParaRPr lang="en-E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D9215C-8185-D144-8089-29AEEFF754BB}"/>
              </a:ext>
            </a:extLst>
          </p:cNvPr>
          <p:cNvGrpSpPr/>
          <p:nvPr userDrawn="1"/>
        </p:nvGrpSpPr>
        <p:grpSpPr>
          <a:xfrm>
            <a:off x="228500" y="4478344"/>
            <a:ext cx="8305900" cy="607097"/>
            <a:chOff x="228500" y="4478344"/>
            <a:chExt cx="8305900" cy="60709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1AD0E1E-2E36-A04D-B039-85B6D2FA6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8500" y="4478344"/>
              <a:ext cx="258623" cy="607097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B608AA-1CA7-5E43-9232-5CDC233019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4622800"/>
              <a:ext cx="79248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00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3952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45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857" y="273845"/>
            <a:ext cx="7886700" cy="605630"/>
          </a:xfrm>
          <a:prstGeom prst="rect">
            <a:avLst/>
          </a:prstGeom>
        </p:spPr>
        <p:txBody>
          <a:bodyPr vert="horz" lIns="0" tIns="36000" rIns="0" bIns="3600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857" y="879475"/>
            <a:ext cx="7917543" cy="3634468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9511" y="4644970"/>
            <a:ext cx="594889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0" i="0">
                <a:solidFill>
                  <a:srgbClr val="181A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3B5EC9-35C3-2E48-B4C1-EF6677BA8B04}" type="slidenum">
              <a:rPr lang="en-ES" smtClean="0"/>
              <a:pPr/>
              <a:t>‹#›</a:t>
            </a:fld>
            <a:endParaRPr lang="en-E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3D5D82-5565-9244-820D-C40452153CD5}"/>
              </a:ext>
            </a:extLst>
          </p:cNvPr>
          <p:cNvGrpSpPr/>
          <p:nvPr userDrawn="1"/>
        </p:nvGrpSpPr>
        <p:grpSpPr>
          <a:xfrm>
            <a:off x="-1085851" y="-87875"/>
            <a:ext cx="243641" cy="1602245"/>
            <a:chOff x="-3804988" y="168965"/>
            <a:chExt cx="729215" cy="6394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12AFCC-79E7-8F43-B10B-DC9B3821EB7F}"/>
                </a:ext>
              </a:extLst>
            </p:cNvPr>
            <p:cNvSpPr/>
            <p:nvPr userDrawn="1"/>
          </p:nvSpPr>
          <p:spPr>
            <a:xfrm>
              <a:off x="-3804988" y="168965"/>
              <a:ext cx="729215" cy="729215"/>
            </a:xfrm>
            <a:prstGeom prst="ellipse">
              <a:avLst/>
            </a:prstGeom>
            <a:solidFill>
              <a:srgbClr val="151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A177CA-3D58-AA4C-A405-3DF2883BE2C4}"/>
                </a:ext>
              </a:extLst>
            </p:cNvPr>
            <p:cNvSpPr/>
            <p:nvPr userDrawn="1"/>
          </p:nvSpPr>
          <p:spPr>
            <a:xfrm>
              <a:off x="-3804988" y="1113096"/>
              <a:ext cx="729215" cy="729215"/>
            </a:xfrm>
            <a:prstGeom prst="ellipse">
              <a:avLst/>
            </a:prstGeom>
            <a:solidFill>
              <a:srgbClr val="84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31AA96-87F9-DF45-B4EC-E013630A472D}"/>
                </a:ext>
              </a:extLst>
            </p:cNvPr>
            <p:cNvSpPr/>
            <p:nvPr userDrawn="1"/>
          </p:nvSpPr>
          <p:spPr>
            <a:xfrm>
              <a:off x="-3804988" y="2057227"/>
              <a:ext cx="729215" cy="729215"/>
            </a:xfrm>
            <a:prstGeom prst="ellipse">
              <a:avLst/>
            </a:prstGeom>
            <a:solidFill>
              <a:srgbClr val="004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E67ABF-F2FE-7840-A281-64284A0A91AB}"/>
                </a:ext>
              </a:extLst>
            </p:cNvPr>
            <p:cNvSpPr/>
            <p:nvPr userDrawn="1"/>
          </p:nvSpPr>
          <p:spPr>
            <a:xfrm>
              <a:off x="-3804988" y="3001358"/>
              <a:ext cx="729215" cy="729215"/>
            </a:xfrm>
            <a:prstGeom prst="ellipse">
              <a:avLst/>
            </a:prstGeom>
            <a:solidFill>
              <a:srgbClr val="D2D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67535E-3C90-E246-9A10-52DEA058ECD5}"/>
                </a:ext>
              </a:extLst>
            </p:cNvPr>
            <p:cNvSpPr/>
            <p:nvPr userDrawn="1"/>
          </p:nvSpPr>
          <p:spPr>
            <a:xfrm>
              <a:off x="-3804988" y="3945489"/>
              <a:ext cx="729215" cy="729215"/>
            </a:xfrm>
            <a:prstGeom prst="ellipse">
              <a:avLst/>
            </a:prstGeom>
            <a:solidFill>
              <a:srgbClr val="E33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82067E-C86F-FA47-A1C7-F07A0411827A}"/>
                </a:ext>
              </a:extLst>
            </p:cNvPr>
            <p:cNvSpPr/>
            <p:nvPr userDrawn="1"/>
          </p:nvSpPr>
          <p:spPr>
            <a:xfrm>
              <a:off x="-3804988" y="4889620"/>
              <a:ext cx="729215" cy="729215"/>
            </a:xfrm>
            <a:prstGeom prst="ellipse">
              <a:avLst/>
            </a:prstGeom>
            <a:solidFill>
              <a:srgbClr val="B0B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09F12F-6D0F-C044-B85B-EF742E08CCDE}"/>
                </a:ext>
              </a:extLst>
            </p:cNvPr>
            <p:cNvSpPr/>
            <p:nvPr userDrawn="1"/>
          </p:nvSpPr>
          <p:spPr>
            <a:xfrm>
              <a:off x="-3804988" y="5833751"/>
              <a:ext cx="729215" cy="729215"/>
            </a:xfrm>
            <a:prstGeom prst="ellipse">
              <a:avLst/>
            </a:prstGeom>
            <a:solidFill>
              <a:srgbClr val="F8E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FC8D11-4611-0A4E-84A2-AE376DE5ED19}"/>
              </a:ext>
            </a:extLst>
          </p:cNvPr>
          <p:cNvGrpSpPr/>
          <p:nvPr userDrawn="1"/>
        </p:nvGrpSpPr>
        <p:grpSpPr>
          <a:xfrm>
            <a:off x="228500" y="4478344"/>
            <a:ext cx="8305900" cy="607097"/>
            <a:chOff x="228500" y="4478344"/>
            <a:chExt cx="8305900" cy="6070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01CDAE-AC08-A04F-A156-90DB41AE3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rcRect/>
            <a:stretch/>
          </p:blipFill>
          <p:spPr>
            <a:xfrm>
              <a:off x="228500" y="4478344"/>
              <a:ext cx="258623" cy="607097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DE5A2D-7552-B743-9452-F5721F56B3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4622800"/>
              <a:ext cx="7924800" cy="0"/>
            </a:xfrm>
            <a:prstGeom prst="line">
              <a:avLst/>
            </a:prstGeom>
            <a:ln w="25400">
              <a:solidFill>
                <a:srgbClr val="181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9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98" r:id="rId4"/>
    <p:sldLayoutId id="2147483700" r:id="rId5"/>
    <p:sldLayoutId id="2147483699" r:id="rId6"/>
    <p:sldLayoutId id="2147483688" r:id="rId7"/>
    <p:sldLayoutId id="2147483690" r:id="rId8"/>
    <p:sldLayoutId id="2147483691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33928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90000"/>
        </a:lnSpc>
        <a:spcBef>
          <a:spcPts val="750"/>
        </a:spcBef>
        <a:buClr>
          <a:srgbClr val="E33928"/>
        </a:buClr>
        <a:buFont typeface="Arial" panose="020B0604020202020204" pitchFamily="34" charset="0"/>
        <a:buChar char="•"/>
        <a:defRPr sz="1800" kern="1200">
          <a:solidFill>
            <a:srgbClr val="15183E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004B98"/>
        </a:buClr>
        <a:buFont typeface="Arial" panose="020B0604020202020204" pitchFamily="34" charset="0"/>
        <a:buChar char="•"/>
        <a:defRPr sz="1600" kern="1200">
          <a:solidFill>
            <a:srgbClr val="B0B655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400" kern="1200">
          <a:solidFill>
            <a:srgbClr val="004B98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200" kern="1200">
          <a:solidFill>
            <a:srgbClr val="15183E"/>
          </a:solidFill>
          <a:latin typeface="+mn-lt"/>
          <a:ea typeface="+mn-ea"/>
          <a:cs typeface="+mn-cs"/>
        </a:defRPr>
      </a:lvl4pPr>
      <a:lvl5pPr marL="540000" indent="-108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000" kern="1200">
          <a:solidFill>
            <a:srgbClr val="15183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857" y="273845"/>
            <a:ext cx="7886700" cy="605630"/>
          </a:xfrm>
          <a:prstGeom prst="rect">
            <a:avLst/>
          </a:prstGeom>
        </p:spPr>
        <p:txBody>
          <a:bodyPr vert="horz" lIns="0" tIns="36000" rIns="0" bIns="3600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857" y="879475"/>
            <a:ext cx="7917543" cy="3634468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9511" y="4644970"/>
            <a:ext cx="594889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0" i="0">
                <a:solidFill>
                  <a:srgbClr val="181A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3B5EC9-35C3-2E48-B4C1-EF6677BA8B04}" type="slidenum">
              <a:rPr lang="en-ES" smtClean="0"/>
              <a:pPr/>
              <a:t>‹#›</a:t>
            </a:fld>
            <a:endParaRPr lang="en-E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3D5D82-5565-9244-820D-C40452153CD5}"/>
              </a:ext>
            </a:extLst>
          </p:cNvPr>
          <p:cNvGrpSpPr/>
          <p:nvPr userDrawn="1"/>
        </p:nvGrpSpPr>
        <p:grpSpPr>
          <a:xfrm>
            <a:off x="-1085851" y="-87875"/>
            <a:ext cx="243641" cy="1602245"/>
            <a:chOff x="-3804988" y="168965"/>
            <a:chExt cx="729215" cy="6394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12AFCC-79E7-8F43-B10B-DC9B3821EB7F}"/>
                </a:ext>
              </a:extLst>
            </p:cNvPr>
            <p:cNvSpPr/>
            <p:nvPr userDrawn="1"/>
          </p:nvSpPr>
          <p:spPr>
            <a:xfrm>
              <a:off x="-3804988" y="168965"/>
              <a:ext cx="729215" cy="729215"/>
            </a:xfrm>
            <a:prstGeom prst="ellipse">
              <a:avLst/>
            </a:prstGeom>
            <a:solidFill>
              <a:srgbClr val="151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A177CA-3D58-AA4C-A405-3DF2883BE2C4}"/>
                </a:ext>
              </a:extLst>
            </p:cNvPr>
            <p:cNvSpPr/>
            <p:nvPr userDrawn="1"/>
          </p:nvSpPr>
          <p:spPr>
            <a:xfrm>
              <a:off x="-3804988" y="1113096"/>
              <a:ext cx="729215" cy="729215"/>
            </a:xfrm>
            <a:prstGeom prst="ellipse">
              <a:avLst/>
            </a:prstGeom>
            <a:solidFill>
              <a:srgbClr val="84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31AA96-87F9-DF45-B4EC-E013630A472D}"/>
                </a:ext>
              </a:extLst>
            </p:cNvPr>
            <p:cNvSpPr/>
            <p:nvPr userDrawn="1"/>
          </p:nvSpPr>
          <p:spPr>
            <a:xfrm>
              <a:off x="-3804988" y="2057227"/>
              <a:ext cx="729215" cy="729215"/>
            </a:xfrm>
            <a:prstGeom prst="ellipse">
              <a:avLst/>
            </a:prstGeom>
            <a:solidFill>
              <a:srgbClr val="004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E67ABF-F2FE-7840-A281-64284A0A91AB}"/>
                </a:ext>
              </a:extLst>
            </p:cNvPr>
            <p:cNvSpPr/>
            <p:nvPr userDrawn="1"/>
          </p:nvSpPr>
          <p:spPr>
            <a:xfrm>
              <a:off x="-3804988" y="3001358"/>
              <a:ext cx="729215" cy="729215"/>
            </a:xfrm>
            <a:prstGeom prst="ellipse">
              <a:avLst/>
            </a:prstGeom>
            <a:solidFill>
              <a:srgbClr val="D2D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67535E-3C90-E246-9A10-52DEA058ECD5}"/>
                </a:ext>
              </a:extLst>
            </p:cNvPr>
            <p:cNvSpPr/>
            <p:nvPr userDrawn="1"/>
          </p:nvSpPr>
          <p:spPr>
            <a:xfrm>
              <a:off x="-3804988" y="3945489"/>
              <a:ext cx="729215" cy="729215"/>
            </a:xfrm>
            <a:prstGeom prst="ellipse">
              <a:avLst/>
            </a:prstGeom>
            <a:solidFill>
              <a:srgbClr val="E33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82067E-C86F-FA47-A1C7-F07A0411827A}"/>
                </a:ext>
              </a:extLst>
            </p:cNvPr>
            <p:cNvSpPr/>
            <p:nvPr userDrawn="1"/>
          </p:nvSpPr>
          <p:spPr>
            <a:xfrm>
              <a:off x="-3804988" y="4889620"/>
              <a:ext cx="729215" cy="729215"/>
            </a:xfrm>
            <a:prstGeom prst="ellipse">
              <a:avLst/>
            </a:prstGeom>
            <a:solidFill>
              <a:srgbClr val="B0B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09F12F-6D0F-C044-B85B-EF742E08CCDE}"/>
                </a:ext>
              </a:extLst>
            </p:cNvPr>
            <p:cNvSpPr/>
            <p:nvPr userDrawn="1"/>
          </p:nvSpPr>
          <p:spPr>
            <a:xfrm>
              <a:off x="-3804988" y="5833751"/>
              <a:ext cx="729215" cy="729215"/>
            </a:xfrm>
            <a:prstGeom prst="ellipse">
              <a:avLst/>
            </a:prstGeom>
            <a:solidFill>
              <a:srgbClr val="F8E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35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FC8D11-4611-0A4E-84A2-AE376DE5ED19}"/>
              </a:ext>
            </a:extLst>
          </p:cNvPr>
          <p:cNvGrpSpPr/>
          <p:nvPr userDrawn="1"/>
        </p:nvGrpSpPr>
        <p:grpSpPr>
          <a:xfrm>
            <a:off x="228500" y="4478344"/>
            <a:ext cx="8305900" cy="607097"/>
            <a:chOff x="228500" y="4478344"/>
            <a:chExt cx="8305900" cy="6070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01CDAE-AC08-A04F-A156-90DB41AE3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rcRect/>
            <a:stretch/>
          </p:blipFill>
          <p:spPr>
            <a:xfrm>
              <a:off x="228500" y="4478344"/>
              <a:ext cx="258623" cy="607097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DE5A2D-7552-B743-9452-F5721F56B3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4622800"/>
              <a:ext cx="7924800" cy="0"/>
            </a:xfrm>
            <a:prstGeom prst="line">
              <a:avLst/>
            </a:prstGeom>
            <a:ln w="25400">
              <a:solidFill>
                <a:srgbClr val="181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33928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90000"/>
        </a:lnSpc>
        <a:spcBef>
          <a:spcPts val="750"/>
        </a:spcBef>
        <a:buClr>
          <a:srgbClr val="E33928"/>
        </a:buClr>
        <a:buFont typeface="Arial" panose="020B0604020202020204" pitchFamily="34" charset="0"/>
        <a:buChar char="•"/>
        <a:defRPr sz="1800" kern="1200">
          <a:solidFill>
            <a:srgbClr val="15183E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004B98"/>
        </a:buClr>
        <a:buFont typeface="Arial" panose="020B0604020202020204" pitchFamily="34" charset="0"/>
        <a:buChar char="•"/>
        <a:defRPr sz="1600" kern="1200">
          <a:solidFill>
            <a:srgbClr val="B0B655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400" kern="1200">
          <a:solidFill>
            <a:srgbClr val="004B98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200" kern="1200">
          <a:solidFill>
            <a:srgbClr val="15183E"/>
          </a:solidFill>
          <a:latin typeface="+mn-lt"/>
          <a:ea typeface="+mn-ea"/>
          <a:cs typeface="+mn-cs"/>
        </a:defRPr>
      </a:lvl4pPr>
      <a:lvl5pPr marL="540000" indent="-108000" algn="l" defTabSz="685800" rtl="0" eaLnBrk="1" latinLnBrk="0" hangingPunct="1">
        <a:lnSpc>
          <a:spcPct val="90000"/>
        </a:lnSpc>
        <a:spcBef>
          <a:spcPts val="375"/>
        </a:spcBef>
        <a:buClr>
          <a:srgbClr val="B0B655"/>
        </a:buClr>
        <a:buFont typeface="Arial" panose="020B0604020202020204" pitchFamily="34" charset="0"/>
        <a:buChar char="•"/>
        <a:defRPr sz="1000" kern="1200">
          <a:solidFill>
            <a:srgbClr val="15183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71F4-B2D1-48CB-85EA-44FCBEAB643F}" type="datetimeFigureOut">
              <a:rPr lang="en-US" smtClean="0"/>
              <a:pPr/>
              <a:t>08/31/2022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795E-261C-4D5E-A80B-4A24A3497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8EBB07-07FF-43D1-BAE9-F39ACAF6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9" y="1336675"/>
            <a:ext cx="7988842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94B2-4FCE-DD92-98FC-3237BE80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04" y="1179342"/>
            <a:ext cx="7673309" cy="14318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ARRL</a:t>
            </a:r>
            <a:br>
              <a:rPr lang="en-US" dirty="0"/>
            </a:br>
            <a:r>
              <a:rPr lang="en-US" dirty="0"/>
              <a:t>Marketing &amp; Membership Restructuring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9844C-933F-C4B3-96CF-F91160136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716" y="2828811"/>
            <a:ext cx="4929809" cy="1669774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August 31,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495CB-E65A-41AD-A312-03DACBDF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9" y="3566833"/>
            <a:ext cx="2542626" cy="12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3B52-944F-EFD9-3253-A79B16A8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BF67-E0EF-6E71-54AF-16B62A26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Drive amateur radio experience and context into the marketing, sales, and membership organizations</a:t>
            </a:r>
          </a:p>
          <a:p>
            <a:r>
              <a:rPr lang="en-US" sz="2000" dirty="0"/>
              <a:t>Increase revenue by focusing on 4 key sources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Membership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Retail Sales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Ad Sales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Investment income</a:t>
            </a:r>
          </a:p>
          <a:p>
            <a:r>
              <a:rPr lang="en-US" sz="2000" dirty="0"/>
              <a:t>Create greater accountability for P&amp;L responsibilities</a:t>
            </a:r>
          </a:p>
          <a:p>
            <a:r>
              <a:rPr lang="en-US" sz="2000" dirty="0"/>
              <a:t>Elevate Membership to align with size of revenue contribution (50%)</a:t>
            </a:r>
          </a:p>
          <a:p>
            <a:r>
              <a:rPr lang="en-US" sz="2000" dirty="0"/>
              <a:t>Enhance Project Management &amp; Analytical skills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1988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8C14-167C-299D-1FE3-BA7793E3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9B6B6C-7987-56B1-9489-4CD5C09F8377}"/>
              </a:ext>
            </a:extLst>
          </p:cNvPr>
          <p:cNvSpPr/>
          <p:nvPr/>
        </p:nvSpPr>
        <p:spPr>
          <a:xfrm>
            <a:off x="3244132" y="1126440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61D0D-00C0-B2FC-FE95-7DF85FA9B938}"/>
              </a:ext>
            </a:extLst>
          </p:cNvPr>
          <p:cNvSpPr txBox="1"/>
          <p:nvPr/>
        </p:nvSpPr>
        <p:spPr>
          <a:xfrm>
            <a:off x="3399182" y="1207360"/>
            <a:ext cx="20633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CEO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David Minster, NA2AA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4ED87-B3D1-4704-3FA8-9CADEA5695DC}"/>
              </a:ext>
            </a:extLst>
          </p:cNvPr>
          <p:cNvSpPr/>
          <p:nvPr/>
        </p:nvSpPr>
        <p:spPr>
          <a:xfrm>
            <a:off x="3244132" y="1941385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64D71-3B65-06F8-4275-32219A98ED3B}"/>
              </a:ext>
            </a:extLst>
          </p:cNvPr>
          <p:cNvSpPr txBox="1"/>
          <p:nvPr/>
        </p:nvSpPr>
        <p:spPr>
          <a:xfrm>
            <a:off x="3399182" y="2033933"/>
            <a:ext cx="20633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Membership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Yvette Vinci, KC1AIM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FE953-08F9-5D3E-DF2E-C45CD5C88E44}"/>
              </a:ext>
            </a:extLst>
          </p:cNvPr>
          <p:cNvSpPr/>
          <p:nvPr/>
        </p:nvSpPr>
        <p:spPr>
          <a:xfrm>
            <a:off x="1562432" y="2756330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FC904-AF69-CB95-2067-9E554F4AE108}"/>
              </a:ext>
            </a:extLst>
          </p:cNvPr>
          <p:cNvSpPr txBox="1"/>
          <p:nvPr/>
        </p:nvSpPr>
        <p:spPr>
          <a:xfrm>
            <a:off x="1562431" y="2848877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Asst Member Services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Kim McNeill, KM1IPA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D6529-D59C-A73A-FD7F-30E508AA811E}"/>
              </a:ext>
            </a:extLst>
          </p:cNvPr>
          <p:cNvSpPr/>
          <p:nvPr/>
        </p:nvSpPr>
        <p:spPr>
          <a:xfrm>
            <a:off x="1562431" y="3577139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49851-4EF5-8816-6574-7FBE06CA2074}"/>
              </a:ext>
            </a:extLst>
          </p:cNvPr>
          <p:cNvSpPr txBox="1"/>
          <p:nvPr/>
        </p:nvSpPr>
        <p:spPr>
          <a:xfrm>
            <a:off x="1920240" y="3669686"/>
            <a:ext cx="16578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Member Services</a:t>
            </a:r>
          </a:p>
          <a:p>
            <a:pPr algn="ctr"/>
            <a:r>
              <a:rPr lang="en-US" sz="1350" dirty="0"/>
              <a:t>Representatives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F4D5CD-E5DD-1DD6-904F-F40BF0E451D1}"/>
              </a:ext>
            </a:extLst>
          </p:cNvPr>
          <p:cNvSpPr/>
          <p:nvPr/>
        </p:nvSpPr>
        <p:spPr>
          <a:xfrm>
            <a:off x="4826444" y="2756330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F5C8D-35E3-593D-D169-1E6926F5437F}"/>
              </a:ext>
            </a:extLst>
          </p:cNvPr>
          <p:cNvSpPr txBox="1"/>
          <p:nvPr/>
        </p:nvSpPr>
        <p:spPr>
          <a:xfrm>
            <a:off x="4826443" y="2848877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Warehouse Supervisor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Steve Capodicasa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A5D29-06A0-19AF-F556-CDBBE0EEE121}"/>
              </a:ext>
            </a:extLst>
          </p:cNvPr>
          <p:cNvSpPr/>
          <p:nvPr/>
        </p:nvSpPr>
        <p:spPr>
          <a:xfrm>
            <a:off x="4826443" y="3577139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BB20C-1A99-8956-D6F5-6D3441932FC6}"/>
              </a:ext>
            </a:extLst>
          </p:cNvPr>
          <p:cNvSpPr txBox="1"/>
          <p:nvPr/>
        </p:nvSpPr>
        <p:spPr>
          <a:xfrm>
            <a:off x="5184252" y="3669686"/>
            <a:ext cx="16578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Warehouse</a:t>
            </a:r>
          </a:p>
          <a:p>
            <a:pPr algn="ctr"/>
            <a:r>
              <a:rPr lang="en-US" sz="1350" dirty="0"/>
              <a:t>Team (3)</a:t>
            </a:r>
          </a:p>
        </p:txBody>
      </p:sp>
    </p:spTree>
    <p:extLst>
      <p:ext uri="{BB962C8B-B14F-4D97-AF65-F5344CB8AC3E}">
        <p14:creationId xmlns:p14="http://schemas.microsoft.com/office/powerpoint/2010/main" val="363669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F061-E782-8B9F-411B-22545BC8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&amp; Innovation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473EA-2898-53D4-57EA-3872990A30B2}"/>
              </a:ext>
            </a:extLst>
          </p:cNvPr>
          <p:cNvSpPr/>
          <p:nvPr/>
        </p:nvSpPr>
        <p:spPr>
          <a:xfrm>
            <a:off x="3240819" y="1133066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148FE-D266-60E5-759C-260712481F8C}"/>
              </a:ext>
            </a:extLst>
          </p:cNvPr>
          <p:cNvSpPr txBox="1"/>
          <p:nvPr/>
        </p:nvSpPr>
        <p:spPr>
          <a:xfrm>
            <a:off x="3407795" y="1213405"/>
            <a:ext cx="20633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CEO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David Minster, NA2AA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0999F-34FB-53C3-4A3F-0F9AF8EB5F9A}"/>
              </a:ext>
            </a:extLst>
          </p:cNvPr>
          <p:cNvSpPr/>
          <p:nvPr/>
        </p:nvSpPr>
        <p:spPr>
          <a:xfrm>
            <a:off x="3240819" y="1948011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36B25-11A4-C65C-2086-4196D63DD1A1}"/>
              </a:ext>
            </a:extLst>
          </p:cNvPr>
          <p:cNvSpPr txBox="1"/>
          <p:nvPr/>
        </p:nvSpPr>
        <p:spPr>
          <a:xfrm>
            <a:off x="3407795" y="1913167"/>
            <a:ext cx="20633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Director of Marketing &amp; Innovation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Bob Inderbitzen, NQ1R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5195D-4763-2EE1-E428-486CF5939CB9}"/>
              </a:ext>
            </a:extLst>
          </p:cNvPr>
          <p:cNvSpPr/>
          <p:nvPr/>
        </p:nvSpPr>
        <p:spPr>
          <a:xfrm>
            <a:off x="4934448" y="2776507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C2CD9-D18B-2FC1-882A-300E6C529206}"/>
              </a:ext>
            </a:extLst>
          </p:cNvPr>
          <p:cNvSpPr txBox="1"/>
          <p:nvPr/>
        </p:nvSpPr>
        <p:spPr>
          <a:xfrm>
            <a:off x="4934447" y="2869055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Marketing Operations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TBD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D16096-A7EB-2FE8-78B8-537BCFB32136}"/>
              </a:ext>
            </a:extLst>
          </p:cNvPr>
          <p:cNvSpPr/>
          <p:nvPr/>
        </p:nvSpPr>
        <p:spPr>
          <a:xfrm>
            <a:off x="4439478" y="3605004"/>
            <a:ext cx="1568396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233F2-FA27-9E5D-7AA2-014C660061EC}"/>
              </a:ext>
            </a:extLst>
          </p:cNvPr>
          <p:cNvSpPr txBox="1"/>
          <p:nvPr/>
        </p:nvSpPr>
        <p:spPr>
          <a:xfrm>
            <a:off x="4394751" y="3769770"/>
            <a:ext cx="16578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Sales &amp; Marketing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643A1-8BE2-2EE3-031E-7E7C1D124EE9}"/>
              </a:ext>
            </a:extLst>
          </p:cNvPr>
          <p:cNvSpPr/>
          <p:nvPr/>
        </p:nvSpPr>
        <p:spPr>
          <a:xfrm>
            <a:off x="1642608" y="2776507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0DD52-5FD0-CC64-013C-12D2A169B0B6}"/>
              </a:ext>
            </a:extLst>
          </p:cNvPr>
          <p:cNvSpPr txBox="1"/>
          <p:nvPr/>
        </p:nvSpPr>
        <p:spPr>
          <a:xfrm>
            <a:off x="1642608" y="2869055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 &amp; Outreach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TBD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D2818-B88C-0261-08E1-CC63DE7E5B0A}"/>
              </a:ext>
            </a:extLst>
          </p:cNvPr>
          <p:cNvSpPr/>
          <p:nvPr/>
        </p:nvSpPr>
        <p:spPr>
          <a:xfrm>
            <a:off x="1642608" y="3597316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FE183-E6A9-4871-2410-836F1FA4D71E}"/>
              </a:ext>
            </a:extLst>
          </p:cNvPr>
          <p:cNvSpPr txBox="1"/>
          <p:nvPr/>
        </p:nvSpPr>
        <p:spPr>
          <a:xfrm>
            <a:off x="1805611" y="3689864"/>
            <a:ext cx="2055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Social Media Specialist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Alex Norstrom, KC1RMO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FB7A09-226C-6EBC-4300-E54758E208AF}"/>
              </a:ext>
            </a:extLst>
          </p:cNvPr>
          <p:cNvSpPr/>
          <p:nvPr/>
        </p:nvSpPr>
        <p:spPr>
          <a:xfrm>
            <a:off x="6281195" y="3597316"/>
            <a:ext cx="156839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FB641-D409-E17E-E226-FFE945D899EA}"/>
              </a:ext>
            </a:extLst>
          </p:cNvPr>
          <p:cNvSpPr txBox="1"/>
          <p:nvPr/>
        </p:nvSpPr>
        <p:spPr>
          <a:xfrm>
            <a:off x="6236470" y="3689863"/>
            <a:ext cx="16578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Graphics </a:t>
            </a:r>
          </a:p>
          <a:p>
            <a:pPr algn="ctr"/>
            <a:r>
              <a:rPr lang="en-US" sz="1350" dirty="0"/>
              <a:t>Consultants</a:t>
            </a:r>
          </a:p>
        </p:txBody>
      </p:sp>
    </p:spTree>
    <p:extLst>
      <p:ext uri="{BB962C8B-B14F-4D97-AF65-F5344CB8AC3E}">
        <p14:creationId xmlns:p14="http://schemas.microsoft.com/office/powerpoint/2010/main" val="241598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2797-4DB7-40B4-AC51-6F09EC4A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&amp; Marketing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F4D07-3B53-EC00-C982-337ECB4CDCEE}"/>
              </a:ext>
            </a:extLst>
          </p:cNvPr>
          <p:cNvSpPr/>
          <p:nvPr/>
        </p:nvSpPr>
        <p:spPr>
          <a:xfrm>
            <a:off x="3244132" y="1121513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4B9F5-AE61-2C14-FBD4-7ED730936EE3}"/>
              </a:ext>
            </a:extLst>
          </p:cNvPr>
          <p:cNvSpPr txBox="1"/>
          <p:nvPr/>
        </p:nvSpPr>
        <p:spPr>
          <a:xfrm>
            <a:off x="3285877" y="1086533"/>
            <a:ext cx="23555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Director of Marketing &amp; Innovation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Bob Inderbitzen, NQ1R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31110-BBCA-8FBB-4420-ACC6578F4B16}"/>
              </a:ext>
            </a:extLst>
          </p:cNvPr>
          <p:cNvSpPr/>
          <p:nvPr/>
        </p:nvSpPr>
        <p:spPr>
          <a:xfrm>
            <a:off x="3244132" y="1936458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A2B60-A82A-A2D6-E02D-28BEAABE2AC1}"/>
              </a:ext>
            </a:extLst>
          </p:cNvPr>
          <p:cNvSpPr txBox="1"/>
          <p:nvPr/>
        </p:nvSpPr>
        <p:spPr>
          <a:xfrm>
            <a:off x="3265004" y="2011814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Marketing Operations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TBD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FA174-CA79-9487-7DD3-DA36F0BE6724}"/>
              </a:ext>
            </a:extLst>
          </p:cNvPr>
          <p:cNvSpPr/>
          <p:nvPr/>
        </p:nvSpPr>
        <p:spPr>
          <a:xfrm>
            <a:off x="4937761" y="2764954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095B7-CC0B-8619-17E6-4B4878A4F467}"/>
              </a:ext>
            </a:extLst>
          </p:cNvPr>
          <p:cNvSpPr txBox="1"/>
          <p:nvPr/>
        </p:nvSpPr>
        <p:spPr>
          <a:xfrm>
            <a:off x="4937760" y="2741546"/>
            <a:ext cx="23973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Retail Sales &amp; Marketing </a:t>
            </a:r>
          </a:p>
          <a:p>
            <a:pPr algn="ctr"/>
            <a:r>
              <a:rPr lang="en-US" sz="1275" dirty="0"/>
              <a:t>Asst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Jackie Ferreira, KB1PWB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DEDD5-12E6-BE1D-9AAE-9C9DBB8307AA}"/>
              </a:ext>
            </a:extLst>
          </p:cNvPr>
          <p:cNvSpPr/>
          <p:nvPr/>
        </p:nvSpPr>
        <p:spPr>
          <a:xfrm>
            <a:off x="3714257" y="3582858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139B16-950A-2F3E-637B-667887146C89}"/>
              </a:ext>
            </a:extLst>
          </p:cNvPr>
          <p:cNvSpPr/>
          <p:nvPr/>
        </p:nvSpPr>
        <p:spPr>
          <a:xfrm>
            <a:off x="1645921" y="2764954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E2F68-5A1D-5CD2-E8FE-296013799F93}"/>
              </a:ext>
            </a:extLst>
          </p:cNvPr>
          <p:cNvSpPr txBox="1"/>
          <p:nvPr/>
        </p:nvSpPr>
        <p:spPr>
          <a:xfrm>
            <a:off x="1645921" y="2857502"/>
            <a:ext cx="239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Advertising Sales Manager</a:t>
            </a:r>
          </a:p>
          <a:p>
            <a:pPr algn="ctr"/>
            <a:r>
              <a:rPr lang="en-US" sz="1350" i="1" dirty="0">
                <a:solidFill>
                  <a:schemeClr val="accent1"/>
                </a:solidFill>
              </a:rPr>
              <a:t>Janet Rocco, W1JLR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171C6-BD67-AA6C-A50A-9A77910C0E03}"/>
              </a:ext>
            </a:extLst>
          </p:cNvPr>
          <p:cNvSpPr/>
          <p:nvPr/>
        </p:nvSpPr>
        <p:spPr>
          <a:xfrm>
            <a:off x="6284508" y="3585763"/>
            <a:ext cx="2397317" cy="62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29FAD-2D4A-DD43-3726-DE4F856E3578}"/>
              </a:ext>
            </a:extLst>
          </p:cNvPr>
          <p:cNvSpPr txBox="1"/>
          <p:nvPr/>
        </p:nvSpPr>
        <p:spPr>
          <a:xfrm>
            <a:off x="6284507" y="3678310"/>
            <a:ext cx="239731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Direct to Member Sales Associate</a:t>
            </a:r>
          </a:p>
          <a:p>
            <a:pPr algn="ctr"/>
            <a:r>
              <a:rPr lang="en-US" sz="1275" i="1" dirty="0">
                <a:solidFill>
                  <a:schemeClr val="accent1"/>
                </a:solidFill>
              </a:rPr>
              <a:t>TBD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1F8C2-E4E6-0248-1458-F9D8EB5DA317}"/>
              </a:ext>
            </a:extLst>
          </p:cNvPr>
          <p:cNvSpPr txBox="1"/>
          <p:nvPr/>
        </p:nvSpPr>
        <p:spPr>
          <a:xfrm>
            <a:off x="3739101" y="3655254"/>
            <a:ext cx="239731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Wholesale Sales Associate</a:t>
            </a:r>
          </a:p>
          <a:p>
            <a:pPr algn="ctr"/>
            <a:r>
              <a:rPr lang="en-US" sz="1275" i="1" dirty="0">
                <a:solidFill>
                  <a:schemeClr val="accent1"/>
                </a:solidFill>
              </a:rPr>
              <a:t>Lisa Tardette, KB1MOI</a:t>
            </a:r>
          </a:p>
        </p:txBody>
      </p:sp>
    </p:spTree>
    <p:extLst>
      <p:ext uri="{BB962C8B-B14F-4D97-AF65-F5344CB8AC3E}">
        <p14:creationId xmlns:p14="http://schemas.microsoft.com/office/powerpoint/2010/main" val="69289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DA54-2451-D829-4ED9-7AF4890B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– 2023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89BC-6606-2C94-8136-C344A437F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Get back to basics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Must execute the daily and mundane tasks with outstanding quality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 well documented repeatable processes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Predictable, repeatable, reliable, measurable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Maximize use of Personify and Informz; Look to replace old legacy systems (e.g. bulk mailer)</a:t>
            </a:r>
          </a:p>
          <a:p>
            <a:r>
              <a:rPr lang="en-US" dirty="0">
                <a:solidFill>
                  <a:schemeClr val="tx1"/>
                </a:solidFill>
              </a:rPr>
              <a:t>Improve analytical skills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Use Business Objects for more ad-hoc reporting and analysis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Leverage Marketing Operations Manager for leading analysis and data warehouse requirements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Create better member tracking across platforms to understand patterns and establish better personalization</a:t>
            </a:r>
          </a:p>
          <a:p>
            <a:r>
              <a:rPr lang="en-US" dirty="0">
                <a:solidFill>
                  <a:schemeClr val="tx1"/>
                </a:solidFill>
              </a:rPr>
              <a:t>Undertake new website CMS and implementation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Evaluate Personify store capabilities and decide on future of Direct to Member retail experience</a:t>
            </a:r>
          </a:p>
          <a:p>
            <a:r>
              <a:rPr lang="en-US" dirty="0">
                <a:solidFill>
                  <a:schemeClr val="tx1"/>
                </a:solidFill>
              </a:rPr>
              <a:t>Dramatically improve performance on Amazon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5E281-9436-22F4-7173-E6D63AA3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5EC9-35C3-2E48-B4C1-EF6677BA8B04}" type="slidenum">
              <a:rPr lang="en-ES" smtClean="0"/>
              <a:t>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13856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302</Words>
  <Application>Microsoft Office PowerPoint</Application>
  <PresentationFormat>On-screen Show (16:9)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1_Office Theme</vt:lpstr>
      <vt:lpstr>2_Office Theme</vt:lpstr>
      <vt:lpstr>3_Office Theme</vt:lpstr>
      <vt:lpstr>PowerPoint Presentation</vt:lpstr>
      <vt:lpstr>ARRL Marketing &amp; Membership Restructuring</vt:lpstr>
      <vt:lpstr>Objectives</vt:lpstr>
      <vt:lpstr>Membership</vt:lpstr>
      <vt:lpstr>Marketing &amp; Innovation</vt:lpstr>
      <vt:lpstr>Sales &amp; Marketing</vt:lpstr>
      <vt:lpstr>2022 – 2023 Imperatives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Wyk</dc:creator>
  <cp:lastModifiedBy>Minster, David NA2AA (CEO)</cp:lastModifiedBy>
  <cp:revision>103</cp:revision>
  <dcterms:created xsi:type="dcterms:W3CDTF">2020-04-15T07:22:14Z</dcterms:created>
  <dcterms:modified xsi:type="dcterms:W3CDTF">2022-08-31T18:44:07Z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D42828A9-C22B-4EFA-8142-F6BB96C99A82</vt:lpwstr>
  </property>
  <property fmtid="{D5CDD505-2E9C-101B-9397-08002B2CF9AE}" pid="3" name="ArticulatePath">
    <vt:lpwstr>August 2020 ARRL Template</vt:lpwstr>
  </property>
</Properties>
</file>