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2" r:id="rId2"/>
    <p:sldId id="298" r:id="rId3"/>
    <p:sldId id="310" r:id="rId4"/>
    <p:sldId id="312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CCFF"/>
    <a:srgbClr val="0099FF"/>
    <a:srgbClr val="FF0000"/>
    <a:srgbClr val="00CC00"/>
    <a:srgbClr val="CC33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29" autoAdjust="0"/>
    <p:restoredTop sz="90837" autoAdjust="0"/>
  </p:normalViewPr>
  <p:slideViewPr>
    <p:cSldViewPr>
      <p:cViewPr varScale="1">
        <p:scale>
          <a:sx n="96" d="100"/>
          <a:sy n="96" d="100"/>
        </p:scale>
        <p:origin x="948" y="7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430E889-788F-44E6-8D91-A10D7CDBC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64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75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0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643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43307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55384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92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7764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0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79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5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8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191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7438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ower Point Blue Blend  No Logo HORIZ copy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Diamond-Logo-Yellow-WHITE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91200"/>
            <a:ext cx="2246313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solidFill>
                  <a:schemeClr val="bg1"/>
                </a:solidFill>
              </a:rPr>
              <a:t>There is amateur radio because there is </a:t>
            </a:r>
            <a:r>
              <a:rPr lang="en-US" altLang="en-US" smtClean="0">
                <a:solidFill>
                  <a:srgbClr val="FF0000"/>
                </a:solidFill>
              </a:rPr>
              <a:t>ARRL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smtClean="0">
                <a:solidFill>
                  <a:srgbClr val="FF0000"/>
                </a:solidFill>
              </a:rPr>
              <a:t>A</a:t>
            </a:r>
            <a:r>
              <a:rPr lang="en-US" altLang="en-US" sz="2800" smtClean="0">
                <a:solidFill>
                  <a:schemeClr val="bg1"/>
                </a:solidFill>
              </a:rPr>
              <a:t>merican </a:t>
            </a:r>
            <a:r>
              <a:rPr lang="en-US" altLang="en-US" sz="2800" smtClean="0">
                <a:solidFill>
                  <a:srgbClr val="FF0000"/>
                </a:solidFill>
              </a:rPr>
              <a:t>R</a:t>
            </a:r>
            <a:r>
              <a:rPr lang="en-US" altLang="en-US" sz="2800" smtClean="0">
                <a:solidFill>
                  <a:schemeClr val="bg1"/>
                </a:solidFill>
              </a:rPr>
              <a:t>adio </a:t>
            </a:r>
            <a:r>
              <a:rPr lang="en-US" altLang="en-US" sz="2800" smtClean="0">
                <a:solidFill>
                  <a:srgbClr val="FF0000"/>
                </a:solidFill>
              </a:rPr>
              <a:t>R</a:t>
            </a:r>
            <a:r>
              <a:rPr lang="en-US" altLang="en-US" sz="2800" smtClean="0">
                <a:solidFill>
                  <a:schemeClr val="bg1"/>
                </a:solidFill>
              </a:rPr>
              <a:t>elay </a:t>
            </a:r>
            <a:r>
              <a:rPr lang="en-US" altLang="en-US" sz="2800" smtClean="0">
                <a:solidFill>
                  <a:srgbClr val="FF0000"/>
                </a:solidFill>
              </a:rPr>
              <a:t>L</a:t>
            </a:r>
            <a:r>
              <a:rPr lang="en-US" altLang="en-US" sz="2800" smtClean="0">
                <a:solidFill>
                  <a:schemeClr val="bg1"/>
                </a:solidFill>
              </a:rPr>
              <a:t>eague</a:t>
            </a:r>
          </a:p>
          <a:p>
            <a:r>
              <a:rPr lang="en-US" altLang="en-US" sz="2800" smtClean="0">
                <a:solidFill>
                  <a:schemeClr val="bg1"/>
                </a:solidFill>
              </a:rPr>
              <a:t>National Association for Amateur Radio</a:t>
            </a:r>
          </a:p>
          <a:p>
            <a:r>
              <a:rPr lang="en-US" altLang="en-US" sz="2800" smtClean="0">
                <a:solidFill>
                  <a:schemeClr val="bg1"/>
                </a:solidFill>
              </a:rPr>
              <a:t>Started 1914 by Hiram Percy Maxim </a:t>
            </a:r>
          </a:p>
          <a:p>
            <a:r>
              <a:rPr lang="en-US" altLang="en-US" sz="2800" smtClean="0">
                <a:solidFill>
                  <a:schemeClr val="bg1"/>
                </a:solidFill>
              </a:rPr>
              <a:t>Five Pillars</a:t>
            </a:r>
          </a:p>
          <a:p>
            <a:pPr lvl="1"/>
            <a:r>
              <a:rPr lang="en-US" altLang="en-US" sz="2400" smtClean="0">
                <a:solidFill>
                  <a:schemeClr val="bg1"/>
                </a:solidFill>
              </a:rPr>
              <a:t>Public Service</a:t>
            </a:r>
          </a:p>
          <a:p>
            <a:pPr lvl="1"/>
            <a:r>
              <a:rPr lang="en-US" altLang="en-US" sz="2400" smtClean="0">
                <a:solidFill>
                  <a:schemeClr val="bg1"/>
                </a:solidFill>
              </a:rPr>
              <a:t>Advocacy</a:t>
            </a:r>
          </a:p>
          <a:p>
            <a:pPr lvl="1"/>
            <a:r>
              <a:rPr lang="en-US" altLang="en-US" sz="2400" smtClean="0">
                <a:solidFill>
                  <a:schemeClr val="bg1"/>
                </a:solidFill>
              </a:rPr>
              <a:t>Education</a:t>
            </a:r>
          </a:p>
          <a:p>
            <a:pPr lvl="1"/>
            <a:r>
              <a:rPr lang="en-US" altLang="en-US" sz="2400" smtClean="0">
                <a:solidFill>
                  <a:schemeClr val="bg1"/>
                </a:solidFill>
              </a:rPr>
              <a:t>Technology</a:t>
            </a:r>
          </a:p>
          <a:p>
            <a:pPr lvl="1"/>
            <a:r>
              <a:rPr lang="en-US" altLang="en-US" sz="2400" smtClean="0">
                <a:solidFill>
                  <a:schemeClr val="bg1"/>
                </a:solidFill>
              </a:rPr>
              <a:t>Membership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solidFill>
                  <a:schemeClr val="bg1"/>
                </a:solidFill>
              </a:rPr>
              <a:t>Getting Your Money’s Worth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066800"/>
            <a:ext cx="8229600" cy="495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000" dirty="0" smtClean="0">
                <a:solidFill>
                  <a:schemeClr val="bg1"/>
                </a:solidFill>
              </a:rPr>
              <a:t>So what did ARRL do for you last year?</a:t>
            </a:r>
          </a:p>
          <a:p>
            <a:pPr lvl="1"/>
            <a:r>
              <a:rPr lang="en-US" altLang="en-US" sz="1600" dirty="0" smtClean="0">
                <a:solidFill>
                  <a:schemeClr val="bg1"/>
                </a:solidFill>
              </a:rPr>
              <a:t>Filed comments with the FCC on future regulation of satellite debris as they affected AMSAT</a:t>
            </a:r>
          </a:p>
          <a:p>
            <a:pPr lvl="1"/>
            <a:r>
              <a:rPr lang="en-US" altLang="en-US" sz="1600" dirty="0" smtClean="0">
                <a:solidFill>
                  <a:schemeClr val="bg1"/>
                </a:solidFill>
              </a:rPr>
              <a:t>Described readiness of amateur radio to assist in emergency communications to the Department of Homeland Security – part of the preparation of the National Emergency Communications Plan</a:t>
            </a:r>
          </a:p>
          <a:p>
            <a:pPr lvl="1"/>
            <a:r>
              <a:rPr lang="en-US" altLang="en-US" sz="1600" dirty="0" smtClean="0">
                <a:solidFill>
                  <a:schemeClr val="bg1"/>
                </a:solidFill>
              </a:rPr>
              <a:t>Filed a petition to upgrade the Technician license before the FCC – digital and voice privileges in 80, 40, and 15 meter bands</a:t>
            </a:r>
          </a:p>
          <a:p>
            <a:pPr lvl="1"/>
            <a:r>
              <a:rPr lang="en-US" altLang="en-US" sz="1600" dirty="0" smtClean="0">
                <a:solidFill>
                  <a:schemeClr val="bg1"/>
                </a:solidFill>
              </a:rPr>
              <a:t>Petitioned FCC increase in power to 100 watts in the 5 MHz band</a:t>
            </a:r>
          </a:p>
          <a:p>
            <a:pPr lvl="1"/>
            <a:r>
              <a:rPr lang="en-US" altLang="en-US" sz="1600" dirty="0" smtClean="0">
                <a:solidFill>
                  <a:schemeClr val="bg1"/>
                </a:solidFill>
              </a:rPr>
              <a:t>Working with the FCC, established the ARRL/FCC new Volunteer Monitor program</a:t>
            </a:r>
          </a:p>
          <a:p>
            <a:pPr lvl="1"/>
            <a:r>
              <a:rPr lang="en-US" altLang="en-US" sz="1600" dirty="0" smtClean="0">
                <a:solidFill>
                  <a:schemeClr val="bg1"/>
                </a:solidFill>
              </a:rPr>
              <a:t>Improved reliability and usability of Logbook of the World</a:t>
            </a:r>
          </a:p>
          <a:p>
            <a:pPr lvl="1"/>
            <a:r>
              <a:rPr lang="en-US" altLang="en-US" sz="1600" dirty="0" smtClean="0">
                <a:solidFill>
                  <a:schemeClr val="bg1"/>
                </a:solidFill>
              </a:rPr>
              <a:t>Established permanent ARRL ARISS Committee in support of ISS amateur radio activities</a:t>
            </a:r>
          </a:p>
          <a:p>
            <a:pPr lvl="1"/>
            <a:r>
              <a:rPr lang="en-US" altLang="en-US" sz="1600" dirty="0" smtClean="0">
                <a:solidFill>
                  <a:schemeClr val="bg1"/>
                </a:solidFill>
              </a:rPr>
              <a:t>Answered questions on RF safety for Amateur Radio arising from publicity on cell phone/5G concerns</a:t>
            </a:r>
          </a:p>
          <a:p>
            <a:pPr lvl="1"/>
            <a:r>
              <a:rPr lang="en-US" altLang="en-US" sz="1600" dirty="0" smtClean="0">
                <a:solidFill>
                  <a:schemeClr val="bg1"/>
                </a:solidFill>
              </a:rPr>
              <a:t>Tested many consumer electronic/electrical devices for interference potential</a:t>
            </a:r>
          </a:p>
          <a:p>
            <a:pPr lvl="2"/>
            <a:r>
              <a:rPr lang="en-US" altLang="en-US" sz="1400" dirty="0" smtClean="0">
                <a:solidFill>
                  <a:schemeClr val="bg1"/>
                </a:solidFill>
              </a:rPr>
              <a:t>LED drivers/ballast are a major issue</a:t>
            </a:r>
          </a:p>
          <a:p>
            <a:pPr lvl="1"/>
            <a:endParaRPr lang="en-US" altLang="en-US" sz="1800" dirty="0" smtClean="0">
              <a:solidFill>
                <a:schemeClr val="bg1"/>
              </a:solidFill>
            </a:endParaRPr>
          </a:p>
          <a:p>
            <a:pPr lvl="1"/>
            <a:endParaRPr lang="en-US" altLang="en-US" sz="1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solidFill>
                  <a:schemeClr val="bg1"/>
                </a:solidFill>
              </a:rPr>
              <a:t>Getting Your Money’s Worth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990600"/>
            <a:ext cx="8229600" cy="495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000" dirty="0" smtClean="0">
                <a:solidFill>
                  <a:schemeClr val="bg1"/>
                </a:solidFill>
              </a:rPr>
              <a:t>So what did ARRL do for you last year?</a:t>
            </a:r>
          </a:p>
          <a:p>
            <a:pPr lvl="1"/>
            <a:r>
              <a:rPr lang="en-US" altLang="en-US" sz="1800" dirty="0" smtClean="0">
                <a:solidFill>
                  <a:schemeClr val="bg1"/>
                </a:solidFill>
              </a:rPr>
              <a:t>Represented American amateur radio interests to the International Amateur Radio Union (IARU)</a:t>
            </a:r>
          </a:p>
          <a:p>
            <a:pPr lvl="1"/>
            <a:r>
              <a:rPr lang="en-US" altLang="en-US" sz="1800" dirty="0" smtClean="0">
                <a:solidFill>
                  <a:schemeClr val="bg1"/>
                </a:solidFill>
              </a:rPr>
              <a:t>Supported public relations activities for events like Field Day</a:t>
            </a:r>
          </a:p>
          <a:p>
            <a:pPr lvl="1"/>
            <a:r>
              <a:rPr lang="en-US" altLang="en-US" sz="1800" dirty="0" smtClean="0">
                <a:solidFill>
                  <a:schemeClr val="bg1"/>
                </a:solidFill>
              </a:rPr>
              <a:t>Produced many new books</a:t>
            </a:r>
          </a:p>
          <a:p>
            <a:pPr lvl="2"/>
            <a:r>
              <a:rPr lang="en-US" altLang="en-US" sz="1600" dirty="0" smtClean="0">
                <a:solidFill>
                  <a:schemeClr val="bg1"/>
                </a:solidFill>
              </a:rPr>
              <a:t>Revamped Antenna Handbook, Amateur Handbook</a:t>
            </a:r>
          </a:p>
          <a:p>
            <a:pPr lvl="2"/>
            <a:r>
              <a:rPr lang="en-US" altLang="en-US" sz="1600" dirty="0" smtClean="0">
                <a:solidFill>
                  <a:schemeClr val="bg1"/>
                </a:solidFill>
              </a:rPr>
              <a:t>On the Air magazine – print, Android &amp; IOS Apps</a:t>
            </a:r>
          </a:p>
          <a:p>
            <a:pPr lvl="2"/>
            <a:endParaRPr lang="en-US" altLang="en-US" sz="1600" dirty="0">
              <a:solidFill>
                <a:schemeClr val="bg1"/>
              </a:solidFill>
            </a:endParaRPr>
          </a:p>
          <a:p>
            <a:pPr lvl="2"/>
            <a:endParaRPr lang="en-US" altLang="en-US" sz="1600" dirty="0" smtClean="0">
              <a:solidFill>
                <a:schemeClr val="bg1"/>
              </a:solidFill>
            </a:endParaRPr>
          </a:p>
          <a:p>
            <a:pPr lvl="2"/>
            <a:endParaRPr lang="en-US" altLang="en-US" sz="1600" dirty="0">
              <a:solidFill>
                <a:schemeClr val="bg1"/>
              </a:solidFill>
            </a:endParaRPr>
          </a:p>
          <a:p>
            <a:pPr lvl="2"/>
            <a:endParaRPr lang="en-US" altLang="en-US" sz="1600" dirty="0" smtClean="0">
              <a:solidFill>
                <a:schemeClr val="bg1"/>
              </a:solidFill>
            </a:endParaRPr>
          </a:p>
          <a:p>
            <a:pPr lvl="2"/>
            <a:endParaRPr lang="en-US" altLang="en-US" sz="1600" dirty="0">
              <a:solidFill>
                <a:schemeClr val="bg1"/>
              </a:solidFill>
            </a:endParaRPr>
          </a:p>
          <a:p>
            <a:pPr lvl="2"/>
            <a:endParaRPr lang="en-US" altLang="en-US" sz="1600" dirty="0" smtClean="0">
              <a:solidFill>
                <a:schemeClr val="bg1"/>
              </a:solidFill>
            </a:endParaRPr>
          </a:p>
          <a:p>
            <a:pPr lvl="2"/>
            <a:endParaRPr lang="en-US" altLang="en-US" sz="1600" dirty="0">
              <a:solidFill>
                <a:schemeClr val="bg1"/>
              </a:solidFill>
            </a:endParaRPr>
          </a:p>
          <a:p>
            <a:pPr lvl="2"/>
            <a:endParaRPr lang="en-US" altLang="en-US" sz="1600" dirty="0" smtClean="0">
              <a:solidFill>
                <a:schemeClr val="bg1"/>
              </a:solidFill>
            </a:endParaRPr>
          </a:p>
          <a:p>
            <a:pPr lvl="2"/>
            <a:r>
              <a:rPr lang="en-US" altLang="en-US" sz="1600" dirty="0" smtClean="0">
                <a:solidFill>
                  <a:schemeClr val="bg1"/>
                </a:solidFill>
              </a:rPr>
              <a:t>And the new ARRL “So Now What?” podcast for new amateurs</a:t>
            </a:r>
          </a:p>
          <a:p>
            <a:pPr lvl="1"/>
            <a:endParaRPr lang="en-US" altLang="en-US" sz="1800" dirty="0" smtClean="0">
              <a:solidFill>
                <a:schemeClr val="bg1"/>
              </a:solidFill>
            </a:endParaRPr>
          </a:p>
          <a:p>
            <a:pPr lvl="1"/>
            <a:endParaRPr lang="en-US" altLang="en-US" sz="1600" dirty="0" smtClean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220278"/>
            <a:ext cx="5105400" cy="23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50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solidFill>
                  <a:schemeClr val="bg1"/>
                </a:solidFill>
              </a:rPr>
              <a:t>Getting Your Money’s Worth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905000"/>
            <a:ext cx="8229600" cy="2819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200" dirty="0" smtClean="0">
                <a:solidFill>
                  <a:srgbClr val="FFFF00"/>
                </a:solidFill>
              </a:rPr>
              <a:t>Remember</a:t>
            </a:r>
            <a:r>
              <a:rPr lang="en-US" altLang="en-US" sz="2200" dirty="0" smtClean="0">
                <a:solidFill>
                  <a:schemeClr val="bg1"/>
                </a:solidFill>
              </a:rPr>
              <a:t> the ARRL is ready to help you.</a:t>
            </a:r>
          </a:p>
          <a:p>
            <a:pPr lvl="1"/>
            <a:r>
              <a:rPr lang="en-US" altLang="en-US" sz="1800" dirty="0" smtClean="0">
                <a:solidFill>
                  <a:schemeClr val="bg1"/>
                </a:solidFill>
              </a:rPr>
              <a:t>Technical questions</a:t>
            </a:r>
          </a:p>
          <a:p>
            <a:pPr lvl="1"/>
            <a:r>
              <a:rPr lang="en-US" altLang="en-US" sz="1800" dirty="0" smtClean="0">
                <a:solidFill>
                  <a:schemeClr val="bg1"/>
                </a:solidFill>
              </a:rPr>
              <a:t>Legal issues</a:t>
            </a:r>
          </a:p>
          <a:p>
            <a:pPr lvl="1"/>
            <a:r>
              <a:rPr lang="en-US" altLang="en-US" sz="1800" dirty="0" smtClean="0">
                <a:solidFill>
                  <a:schemeClr val="bg1"/>
                </a:solidFill>
              </a:rPr>
              <a:t>Foreign operation questions</a:t>
            </a:r>
          </a:p>
          <a:p>
            <a:r>
              <a:rPr lang="en-US" altLang="en-US" sz="2200" dirty="0" smtClean="0">
                <a:solidFill>
                  <a:schemeClr val="bg1"/>
                </a:solidFill>
              </a:rPr>
              <a:t>Next ARRL Board Meeting is January 2020</a:t>
            </a:r>
          </a:p>
          <a:p>
            <a:pPr lvl="1"/>
            <a:r>
              <a:rPr lang="en-US" altLang="en-US" sz="1800" dirty="0" smtClean="0">
                <a:solidFill>
                  <a:schemeClr val="bg1"/>
                </a:solidFill>
              </a:rPr>
              <a:t>Your comments, concerns, suggestions would be appreciated</a:t>
            </a:r>
          </a:p>
          <a:p>
            <a:pPr lvl="1"/>
            <a:r>
              <a:rPr lang="en-US" altLang="en-US" sz="1800" dirty="0" smtClean="0">
                <a:solidFill>
                  <a:schemeClr val="bg1"/>
                </a:solidFill>
              </a:rPr>
              <a:t>Contact: Rod, KØDAS, Midwest Division Director: </a:t>
            </a:r>
            <a:r>
              <a:rPr lang="en-US" altLang="en-US" sz="1800" dirty="0" smtClean="0">
                <a:solidFill>
                  <a:srgbClr val="FFC000"/>
                </a:solidFill>
              </a:rPr>
              <a:t>k0das@arrl.org</a:t>
            </a:r>
          </a:p>
          <a:p>
            <a:pPr lvl="1"/>
            <a:r>
              <a:rPr lang="en-US" altLang="en-US" sz="1800" dirty="0" smtClean="0">
                <a:solidFill>
                  <a:schemeClr val="bg1"/>
                </a:solidFill>
              </a:rPr>
              <a:t>Contact: Me: </a:t>
            </a:r>
            <a:r>
              <a:rPr lang="en-US" altLang="en-US" sz="1800" dirty="0" smtClean="0">
                <a:solidFill>
                  <a:srgbClr val="FFC000"/>
                </a:solidFill>
              </a:rPr>
              <a:t>k0aiz@arrl.org</a:t>
            </a:r>
          </a:p>
          <a:p>
            <a:pPr lvl="1"/>
            <a:endParaRPr lang="en-US" altLang="en-US" sz="1800" dirty="0" smtClean="0">
              <a:solidFill>
                <a:schemeClr val="bg1"/>
              </a:solidFill>
            </a:endParaRPr>
          </a:p>
          <a:p>
            <a:pPr lvl="1"/>
            <a:endParaRPr lang="en-US" altLang="en-US" sz="16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81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310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Default Design</vt:lpstr>
      <vt:lpstr>There is amateur radio because there is ARRL</vt:lpstr>
      <vt:lpstr>Getting Your Money’s Worth</vt:lpstr>
      <vt:lpstr>Getting Your Money’s Worth</vt:lpstr>
      <vt:lpstr>Getting Your Money’s Worth</vt:lpstr>
    </vt:vector>
  </TitlesOfParts>
  <Company>ARRL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DSZW500</dc:creator>
  <cp:lastModifiedBy>aiz</cp:lastModifiedBy>
  <cp:revision>123</cp:revision>
  <cp:lastPrinted>2013-07-23T14:26:07Z</cp:lastPrinted>
  <dcterms:created xsi:type="dcterms:W3CDTF">2008-08-28T14:34:52Z</dcterms:created>
  <dcterms:modified xsi:type="dcterms:W3CDTF">2020-02-12T21:11:10Z</dcterms:modified>
</cp:coreProperties>
</file>