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70" r:id="rId7"/>
    <p:sldId id="261" r:id="rId8"/>
    <p:sldId id="27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956A-E3A4-4234-911A-9B57D6BB8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D3AA0-8D03-4309-8424-4696ED590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788C9-CC9A-4FB3-91F5-399AC505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DB48-D6DA-457F-9D93-3DB88A1B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B1BE-1D66-4F4C-8A9E-50E8ECAE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8802-DCB4-476D-959E-627AE501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67A2E-6445-4A02-8DE0-58AB3141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20C28-4EBF-4C88-B2A4-B26FB887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70083-F2BF-4A80-9ADA-35521509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7DC24-20DB-4AF8-9F27-8030BB30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EB0F1-D333-4574-AD68-085884815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2D1DD-A4F4-4AD3-A0EC-B687DC7AF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10FED-EB74-4877-9189-C5ABBB70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C5F89-EFEA-491A-991B-B9C27353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7412-8AC7-47DF-8099-47FFF888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0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697A-198C-455D-9755-4A5787F8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DA0-3CA0-4158-BCCE-0EAEB5CC1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F266-57CA-438A-A405-F4CF83D9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243B-175B-4A18-973F-735FA78B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4A135-FAE4-4FDE-B3D6-410A4609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6DB8-9BC9-465F-AC3D-45D7994D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9603D-5012-4E77-84DC-13CDBDDA7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66FE-A178-466E-85D6-350CCBBD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B2EEE-5836-4D5D-9E46-52A950A5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4B69-8F4B-487D-B70A-FA37E11A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7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EC28-CA93-45A8-8F72-C68D11B6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9EAE-7BE2-43F0-ACB4-BDF3534E5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60DDC-AF71-4197-A216-B9D80E243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6E6F1-4D14-4D26-94EE-7C93EE52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5A0E8-22CF-41E4-8A97-D921C319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B5BEE-062F-4A16-912E-B6AC9AB4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1460-E6FE-43E1-A57B-D8EA909A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5FFCE-FB9B-4DD5-895D-17F428085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DEC6C-9607-4648-BC3A-730142A87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A9630-4BD3-4609-B7A2-11CA423C6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04B5D-062D-4F21-B854-0FB116F5B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FDA47-5AFC-4412-971A-18665483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D4528-E510-4C04-B04C-6135F57E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80FC2-C6F1-49C1-9C98-3A0CDBC1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695A-088B-42EF-B21D-6302E57F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CD225-82FE-45D3-81BC-9AB4EAEE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B8162-A5D1-4F6E-9067-FEF21187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F196D-2605-419A-B692-246F302C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F4AA-71C6-4036-927E-3D44FE37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C63DA-5ECB-4CC2-A624-D79C3CEE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DB2A-215D-4AED-B376-FF609597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2D77-F59A-4FC3-9B76-7E9E8164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C363-F20B-4711-A09A-B7909B9D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4861A-3682-4D35-A082-EA9F0DC63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B3F62-C6E3-403B-B27F-7E5085C3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80626-4F04-492D-B55F-8803513A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470DD-AD03-4E8D-8C59-A5803FC0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70DD-605A-4DFE-A271-187C31E6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15DB1-2454-466E-9938-2E9872909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37991-FFE0-432D-A127-DBD38BC7B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9D64F-C0E5-4FA4-9DA1-06AF8958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6A320-3525-45FA-96F9-729D90FB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0787-D1FB-4956-9CA1-86F8572C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8590A-3E18-48A6-8D1F-6E0E9A9E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0F134-F52D-4514-8C74-C468C45F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4A34-240A-4F27-8E7F-664111702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1B02-0ADE-4276-A418-0A38FD105BAC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7AD7-3912-4CDE-AB94-CB3F827A1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006E-B038-4F81-A22A-D390DBE97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BFB2-B324-4B0C-B9D9-1F25FA42F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35B4-770F-4175-8F58-B3214E824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36638-7F6F-4130-A3F2-B91185EA9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Rev4 – final</a:t>
            </a:r>
          </a:p>
        </p:txBody>
      </p:sp>
    </p:spTree>
    <p:extLst>
      <p:ext uri="{BB962C8B-B14F-4D97-AF65-F5344CB8AC3E}">
        <p14:creationId xmlns:p14="http://schemas.microsoft.com/office/powerpoint/2010/main" val="373962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30m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Adds WB data from 10.135 to 10.150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Expands ACDS operation to 15 kHz from 10.135 to 10.150 MHz</a:t>
            </a:r>
          </a:p>
        </p:txBody>
      </p:sp>
    </p:spTree>
    <p:extLst>
      <p:ext uri="{BB962C8B-B14F-4D97-AF65-F5344CB8AC3E}">
        <p14:creationId xmlns:p14="http://schemas.microsoft.com/office/powerpoint/2010/main" val="329913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108C-C97E-4F81-A8A8-71987CB2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meters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5686311-D78C-4889-AEB0-A31120A26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4645"/>
            <a:ext cx="10515600" cy="401120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504BB-CB18-41E1-A8BF-F7AB919F8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20m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Adds WB data from 14.105 to 14.150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Expands ACDS operation to 45 kHz from 14.105 to 14.150 MHz</a:t>
            </a:r>
          </a:p>
        </p:txBody>
      </p:sp>
    </p:spTree>
    <p:extLst>
      <p:ext uri="{BB962C8B-B14F-4D97-AF65-F5344CB8AC3E}">
        <p14:creationId xmlns:p14="http://schemas.microsoft.com/office/powerpoint/2010/main" val="104986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5187-286C-46D1-81C9-78C72780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 meters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47B8FE-B3C8-4867-A1F3-B70581080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3654"/>
            <a:ext cx="10515600" cy="30952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C8AB0-C4A6-46D2-A4D1-DFD2B5D3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17m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WB data from 18.105 to 18.110 MHz</a:t>
            </a:r>
          </a:p>
        </p:txBody>
      </p:sp>
    </p:spTree>
    <p:extLst>
      <p:ext uri="{BB962C8B-B14F-4D97-AF65-F5344CB8AC3E}">
        <p14:creationId xmlns:p14="http://schemas.microsoft.com/office/powerpoint/2010/main" val="380639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CE78-185A-4216-BB5A-5B1A084C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meters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B2A7C6-676D-4DE0-89E9-165C7C4FC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18" y="2118700"/>
            <a:ext cx="9466363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DB39B-7E1F-43EC-A1C4-C3A7354D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15m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Adds WB data from 21.150 to 21.200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Expands ACDS operation to 50 kHz from 21.150 to 21.200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expanded Technician Class privileges consistent with RM-11828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Added RTTY/Data operating privileges for Novice class consistent with RM-11759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7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C6CD-1355-44E8-A8AB-2B6DB6B0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meters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7C2404-6D48-4E38-B81C-5680D7C13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7475"/>
            <a:ext cx="10515600" cy="33876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F7E4C-D1B6-4DD4-859A-B62E0C34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12m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WB data from 24.925 to 24.930 MHz</a:t>
            </a:r>
          </a:p>
        </p:txBody>
      </p:sp>
    </p:spTree>
    <p:extLst>
      <p:ext uri="{BB962C8B-B14F-4D97-AF65-F5344CB8AC3E}">
        <p14:creationId xmlns:p14="http://schemas.microsoft.com/office/powerpoint/2010/main" val="260203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530B-0834-4EBB-942F-73340BF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meters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5AC419-EDA2-4CE7-AE75-A1C9932CA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8" y="2118700"/>
            <a:ext cx="10225644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D25D1-E92B-46A7-94BB-8F5EB06D5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6ADD-9B05-423F-9DB5-9D07D66C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4CEB-C098-4D34-8AB2-0006E2DD1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document addresses changes to HF bands, only</a:t>
            </a:r>
          </a:p>
          <a:p>
            <a:pPr lvl="1"/>
            <a:r>
              <a:rPr lang="en-US" dirty="0"/>
              <a:t>No changes to 160 m or 60 m bands</a:t>
            </a:r>
          </a:p>
          <a:p>
            <a:r>
              <a:rPr lang="en-US" dirty="0"/>
              <a:t>Band-by-band comparison is provided for current and then recommended band plan</a:t>
            </a:r>
          </a:p>
          <a:p>
            <a:r>
              <a:rPr lang="en-US" dirty="0"/>
              <a:t>Uses same format as “US Amateur Bands” graphic available on ARRL website at </a:t>
            </a:r>
            <a:r>
              <a:rPr lang="en-US" i="1" dirty="0"/>
              <a:t>http://www.arrl.org/graphical-frequency-allocations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ACDS operation frequency ranges per Part 97.221b not included on existing ARRL chart</a:t>
            </a:r>
          </a:p>
          <a:p>
            <a:pPr lvl="1"/>
            <a:r>
              <a:rPr lang="en-US" dirty="0"/>
              <a:t>Current frequencies where ACDS (NB only) permitted shown as overlay to Current Band Plan graphic</a:t>
            </a:r>
          </a:p>
          <a:p>
            <a:r>
              <a:rPr lang="en-US" dirty="0"/>
              <a:t>No changes to CW allocations throughout all amateur bands</a:t>
            </a:r>
          </a:p>
          <a:p>
            <a:r>
              <a:rPr lang="en-US" dirty="0"/>
              <a:t>RTTY and all other narrowband, non-ACDS modes permitted wherever data modes are allowed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7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10m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Adds WB data from 28120 to 28190 kHz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Adds NB and WB data in “Experimental Data Band” from 29.200 to 29.300 MHz for E, A and G license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Expands ACDS operation additional 100 kHz from 29.200 to 29.300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expanded Technician Class privileges consistent with RM-11828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0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6696-559C-41A7-8552-857797F7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Band Plan Graphic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58596-BC25-49BA-BF0F-4DB74FC2E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88" y="1241608"/>
            <a:ext cx="7215824" cy="5521846"/>
          </a:xfrm>
        </p:spPr>
      </p:pic>
    </p:spTree>
    <p:extLst>
      <p:ext uri="{BB962C8B-B14F-4D97-AF65-F5344CB8AC3E}">
        <p14:creationId xmlns:p14="http://schemas.microsoft.com/office/powerpoint/2010/main" val="14963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3F72-75C5-429C-9CC8-2795B7A3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365125"/>
            <a:ext cx="10638692" cy="1325563"/>
          </a:xfrm>
        </p:spPr>
        <p:txBody>
          <a:bodyPr/>
          <a:lstStyle/>
          <a:p>
            <a:r>
              <a:rPr lang="en-US" dirty="0"/>
              <a:t>New Key for Recommended Band Plan Graphic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6FBECD-9EC9-48F4-9223-A0924973A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43" y="1825625"/>
            <a:ext cx="8327114" cy="4351338"/>
          </a:xfrm>
        </p:spPr>
      </p:pic>
    </p:spTree>
    <p:extLst>
      <p:ext uri="{BB962C8B-B14F-4D97-AF65-F5344CB8AC3E}">
        <p14:creationId xmlns:p14="http://schemas.microsoft.com/office/powerpoint/2010/main" val="28350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F419-EFD9-402F-8CB3-A32BA4C0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 meters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D1BB-D87B-4792-BC0C-B83CF2464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0B89DF-25AD-49CF-BFAE-430976B0A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15" y="1825625"/>
            <a:ext cx="8780170" cy="4351338"/>
          </a:xfrm>
        </p:spPr>
      </p:pic>
    </p:spTree>
    <p:extLst>
      <p:ext uri="{BB962C8B-B14F-4D97-AF65-F5344CB8AC3E}">
        <p14:creationId xmlns:p14="http://schemas.microsoft.com/office/powerpoint/2010/main" val="99049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80m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Change low end of phone band up to 3.650 MHz consistent with RM-11759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NB and WB data between 3.600 and 3.650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Permit ACDS operation between 3.600 and 3.650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 A and G class operation from 3.600 to 3.650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expanded Technician Class privileges consistent with RM-11828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Added RTTY/Data operating privileges for Novice class consistent with RM-11759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 segment from 3.625  to 3.650 MHz for voice, image and all data modes not using ACDS in US territory south of 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 N </a:t>
            </a:r>
            <a:r>
              <a:rPr lang="en-US" i="1" u="sng" dirty="0"/>
              <a:t>or</a:t>
            </a:r>
            <a:r>
              <a:rPr lang="en-US" dirty="0"/>
              <a:t> west of 135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 W.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0732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D929-C546-48B5-9661-79AD9F2B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 meters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A650F-4582-42D7-A00F-2B101EB63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64A39C-F02D-4F81-9E93-512260D5A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65" y="2228191"/>
            <a:ext cx="7940292" cy="4351338"/>
          </a:xfrm>
        </p:spPr>
      </p:pic>
    </p:spTree>
    <p:extLst>
      <p:ext uri="{BB962C8B-B14F-4D97-AF65-F5344CB8AC3E}">
        <p14:creationId xmlns:p14="http://schemas.microsoft.com/office/powerpoint/2010/main" val="323606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800-8F48-44C2-ABCD-4619D1F0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changes – 40m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A5663-9425-4633-8C8B-384FA04A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WB data between 7.100 and 7.125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Expands ACDS operation from 5 kHz to 25 kHz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Changes ACDS operating band to 7.100 to 7.125 MHz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expanded Technician Class privileges consistent with RM-11828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Adds clarification to Band Plan for operating in US territory south of 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 N </a:t>
            </a:r>
            <a:r>
              <a:rPr lang="en-US" i="1" u="sng" dirty="0"/>
              <a:t>or</a:t>
            </a:r>
            <a:r>
              <a:rPr lang="en-US" dirty="0"/>
              <a:t> west of 135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recommendations for ACDS operation outside Region 2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2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C021-BBC6-4D65-8EE1-B51E5D2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meters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FDC262E-CCD1-4AA0-8648-48656D7D0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0715"/>
            <a:ext cx="10515600" cy="276115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18DD4-65BD-4F48-AC5C-DA612B5B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7" y="200395"/>
            <a:ext cx="5076091" cy="16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474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Band Plan</vt:lpstr>
      <vt:lpstr>Notes</vt:lpstr>
      <vt:lpstr>Current Band Plan Graphic</vt:lpstr>
      <vt:lpstr>New Key for Recommended Band Plan Graphic</vt:lpstr>
      <vt:lpstr>80 meters</vt:lpstr>
      <vt:lpstr>Recommended changes – 80m</vt:lpstr>
      <vt:lpstr>40 meters</vt:lpstr>
      <vt:lpstr>Recommended changes – 40m</vt:lpstr>
      <vt:lpstr>30 meters</vt:lpstr>
      <vt:lpstr>Recommended changes – 30m</vt:lpstr>
      <vt:lpstr>20 meters</vt:lpstr>
      <vt:lpstr>Recommended changes – 20m</vt:lpstr>
      <vt:lpstr>17 meters</vt:lpstr>
      <vt:lpstr>Recommended changes – 17m</vt:lpstr>
      <vt:lpstr>15 meters</vt:lpstr>
      <vt:lpstr>Recommended changes – 15m</vt:lpstr>
      <vt:lpstr>12 meters</vt:lpstr>
      <vt:lpstr>Recommended changes – 12m</vt:lpstr>
      <vt:lpstr>10 meters</vt:lpstr>
      <vt:lpstr>Recommended changes – 10m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Band Plan</dc:title>
  <dc:creator>Ned Stearns</dc:creator>
  <cp:lastModifiedBy>Mike Raisbeck</cp:lastModifiedBy>
  <cp:revision>48</cp:revision>
  <cp:lastPrinted>2020-07-08T17:40:34Z</cp:lastPrinted>
  <dcterms:created xsi:type="dcterms:W3CDTF">2019-11-15T18:10:33Z</dcterms:created>
  <dcterms:modified xsi:type="dcterms:W3CDTF">2020-07-09T23:35:56Z</dcterms:modified>
</cp:coreProperties>
</file>