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1"/>
  </p:notesMasterIdLst>
  <p:sldIdLst>
    <p:sldId id="294" r:id="rId3"/>
    <p:sldId id="295" r:id="rId4"/>
    <p:sldId id="296" r:id="rId5"/>
    <p:sldId id="297" r:id="rId6"/>
    <p:sldId id="298" r:id="rId7"/>
    <p:sldId id="299" r:id="rId8"/>
    <p:sldId id="301" r:id="rId9"/>
    <p:sldId id="300" r:id="rId10"/>
    <p:sldId id="302" r:id="rId11"/>
    <p:sldId id="305" r:id="rId12"/>
    <p:sldId id="303" r:id="rId13"/>
    <p:sldId id="304" r:id="rId14"/>
    <p:sldId id="306" r:id="rId15"/>
    <p:sldId id="307" r:id="rId16"/>
    <p:sldId id="308" r:id="rId17"/>
    <p:sldId id="310" r:id="rId18"/>
    <p:sldId id="309" r:id="rId19"/>
    <p:sldId id="311" r:id="rId20"/>
    <p:sldId id="312" r:id="rId21"/>
    <p:sldId id="313" r:id="rId22"/>
    <p:sldId id="323" r:id="rId23"/>
    <p:sldId id="314" r:id="rId24"/>
    <p:sldId id="315" r:id="rId25"/>
    <p:sldId id="316" r:id="rId26"/>
    <p:sldId id="317" r:id="rId27"/>
    <p:sldId id="318" r:id="rId28"/>
    <p:sldId id="320" r:id="rId29"/>
    <p:sldId id="32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99" autoAdjust="0"/>
    <p:restoredTop sz="92719" autoAdjust="0"/>
  </p:normalViewPr>
  <p:slideViewPr>
    <p:cSldViewPr>
      <p:cViewPr>
        <p:scale>
          <a:sx n="70" d="100"/>
          <a:sy n="70" d="100"/>
        </p:scale>
        <p:origin x="-1848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B7941-C783-4779-9C5C-18778EB7E12B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DA4A6-51B7-4467-9224-A3BEFAB4DA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2592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DA4A6-51B7-4467-9224-A3BEFAB4DAA2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" descr="L:\Diane's Projects\Job #193 Powerpoint Blend for Harold\Original Files\Power Point Gray Blend No Yellow Diamond copy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9" name="Picture 14" descr="L:\Diane's Projects\Job #193 Powerpoint Blend for Harold\ARRL-Centennial-Logo-small.gif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7435850" y="5410200"/>
              <a:ext cx="1708150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" descr="L:\Diane's Projects\Job #193 Powerpoint Blend for Harold\Original Files\Power Point Gray Blend No Yellow Diamond copy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9" name="Picture 14" descr="L:\Diane's Projects\Job #193 Powerpoint Blend for Harold\ARRL-Centennial-Logo-small.gif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7435850" y="5334000"/>
              <a:ext cx="1708150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DA5D-2247-4DF5-ACE1-C638AEC0EFAF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C1D2-281B-4119-83A7-AF60282F41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DA5D-2247-4DF5-ACE1-C638AEC0EFAF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C1D2-281B-4119-83A7-AF60282F41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DA5D-2247-4DF5-ACE1-C638AEC0EFAF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C1D2-281B-4119-83A7-AF60282F41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DA5D-2247-4DF5-ACE1-C638AEC0EFAF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C1D2-281B-4119-83A7-AF60282F41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DA5D-2247-4DF5-ACE1-C638AEC0EFAF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C1D2-281B-4119-83A7-AF60282F41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DA5D-2247-4DF5-ACE1-C638AEC0EFAF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C1D2-281B-4119-83A7-AF60282F41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DA5D-2247-4DF5-ACE1-C638AEC0EFAF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C1D2-281B-4119-83A7-AF60282F41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DA5D-2247-4DF5-ACE1-C638AEC0EFAF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C1D2-281B-4119-83A7-AF60282F41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DA5D-2247-4DF5-ACE1-C638AEC0EFAF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C1D2-281B-4119-83A7-AF60282F41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DA5D-2247-4DF5-ACE1-C638AEC0EFAF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C1D2-281B-4119-83A7-AF60282F41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DA5D-2247-4DF5-ACE1-C638AEC0EFAF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C1D2-281B-4119-83A7-AF60282F41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07D58-110C-4274-B358-0017015F4494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30299-1A9F-4427-835F-5A445898D5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74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75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5DA5D-2247-4DF5-ACE1-C638AEC0EFAF}" type="datetimeFigureOut">
              <a:rPr lang="en-US" smtClean="0"/>
              <a:pPr/>
              <a:t>06/17/2013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FC1D2-281B-4119-83A7-AF60282F41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gif"/><Relationship Id="rId9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8200" y="152400"/>
            <a:ext cx="7315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spc="-100" dirty="0" smtClean="0">
                <a:solidFill>
                  <a:schemeClr val="tx2"/>
                </a:solidFill>
                <a:latin typeface="Arial Black" pitchFamily="34" charset="0"/>
              </a:rPr>
              <a:t>Happy 100</a:t>
            </a:r>
            <a:r>
              <a:rPr lang="en-US" sz="4400" spc="-100" baseline="30000" dirty="0" smtClean="0">
                <a:solidFill>
                  <a:schemeClr val="tx2"/>
                </a:solidFill>
                <a:latin typeface="Arial Black" pitchFamily="34" charset="0"/>
              </a:rPr>
              <a:t>th</a:t>
            </a:r>
            <a:r>
              <a:rPr lang="en-US" sz="4400" spc="-100" dirty="0" smtClean="0">
                <a:solidFill>
                  <a:schemeClr val="tx2"/>
                </a:solidFill>
                <a:latin typeface="Arial Black" pitchFamily="34" charset="0"/>
              </a:rPr>
              <a:t> Birthday </a:t>
            </a:r>
          </a:p>
          <a:p>
            <a:pPr algn="ctr"/>
            <a:r>
              <a:rPr lang="en-US" sz="4400" spc="-100" dirty="0" smtClean="0">
                <a:solidFill>
                  <a:schemeClr val="tx2"/>
                </a:solidFill>
                <a:latin typeface="Arial Black" pitchFamily="34" charset="0"/>
              </a:rPr>
              <a:t>ARRL!</a:t>
            </a:r>
            <a:endParaRPr lang="en-US" sz="4400" spc="-100" dirty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 l="8533" t="40266" b="2844"/>
          <a:stretch>
            <a:fillRect/>
          </a:stretch>
        </p:blipFill>
        <p:spPr bwMode="auto">
          <a:xfrm>
            <a:off x="2133600" y="1676400"/>
            <a:ext cx="4900613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52400" y="6248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©ARRL 2013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219200"/>
            <a:ext cx="75438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spc="-100" dirty="0" smtClean="0">
                <a:solidFill>
                  <a:schemeClr val="tx2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The ARRL Celebrates its 100th Birthday </a:t>
            </a:r>
          </a:p>
          <a:p>
            <a:pPr lvl="0" algn="ctr" fontAlgn="base">
              <a:lnSpc>
                <a:spcPts val="54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spc="-100" dirty="0" smtClean="0">
                <a:solidFill>
                  <a:schemeClr val="tx2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in 2014</a:t>
            </a:r>
            <a:endParaRPr lang="en-US" sz="4800" spc="-100" dirty="0" smtClean="0">
              <a:solidFill>
                <a:schemeClr val="tx2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57400" y="2895600"/>
            <a:ext cx="4953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14948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 celebrate this milestone, </a:t>
            </a:r>
          </a:p>
          <a:p>
            <a:pPr algn="ctr">
              <a:defRPr/>
            </a:pPr>
            <a:r>
              <a:rPr lang="en-US" sz="4000" b="1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The ARRL Centennial </a:t>
            </a:r>
          </a:p>
          <a:p>
            <a:pPr algn="ctr">
              <a:defRPr/>
            </a:pPr>
            <a:r>
              <a:rPr lang="en-US" sz="4000" b="1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Convention </a:t>
            </a:r>
          </a:p>
          <a:p>
            <a:pPr algn="ctr">
              <a:defRPr/>
            </a:pPr>
            <a:r>
              <a:rPr lang="en-US" sz="40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will be held in </a:t>
            </a:r>
          </a:p>
          <a:p>
            <a:pPr algn="ctr">
              <a:defRPr/>
            </a:pPr>
            <a:r>
              <a:rPr lang="en-US" sz="40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Hartford, Connecticut </a:t>
            </a:r>
          </a:p>
          <a:p>
            <a:pPr algn="ctr">
              <a:defRPr/>
            </a:pPr>
            <a:r>
              <a:rPr lang="en-US" sz="40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July 17-20, 2014 </a:t>
            </a:r>
            <a:endParaRPr lang="en-US" sz="4000" b="1" spc="-1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3400" y="1143000"/>
            <a:ext cx="2514600" cy="4305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971800" y="1044714"/>
            <a:ext cx="419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Why </a:t>
            </a:r>
            <a:r>
              <a:rPr lang="en-US" sz="4000" b="1" spc="-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Hartford?</a:t>
            </a:r>
          </a:p>
        </p:txBody>
      </p:sp>
      <p:sp>
        <p:nvSpPr>
          <p:cNvPr id="6" name="Rectangle 5"/>
          <p:cNvSpPr/>
          <p:nvPr/>
        </p:nvSpPr>
        <p:spPr>
          <a:xfrm>
            <a:off x="3276600" y="1983621"/>
            <a:ext cx="5715000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buClr>
                <a:schemeClr val="tx2"/>
              </a:buCl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ARRL was established in Hartford in 1914.</a:t>
            </a:r>
          </a:p>
          <a:p>
            <a:pPr>
              <a:lnSpc>
                <a:spcPts val="2600"/>
              </a:lnSpc>
              <a:buClr>
                <a:schemeClr val="tx2"/>
              </a:buClr>
            </a:pPr>
            <a:endParaRPr lang="en-US" sz="28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600"/>
              </a:lnSpc>
              <a:buClr>
                <a:schemeClr val="tx2"/>
              </a:buClr>
              <a:buFont typeface="Arial" pitchFamily="34" charset="0"/>
              <a:buChar char="•"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ARRL Headquarters and </a:t>
            </a:r>
          </a:p>
          <a:p>
            <a:pPr>
              <a:lnSpc>
                <a:spcPts val="2600"/>
              </a:lnSpc>
              <a:buClr>
                <a:schemeClr val="tx2"/>
              </a:buClr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W1AW are located in nearby Newington, Connecticut. </a:t>
            </a:r>
          </a:p>
          <a:p>
            <a:pPr>
              <a:lnSpc>
                <a:spcPts val="2600"/>
              </a:lnSpc>
              <a:buClr>
                <a:schemeClr val="tx2"/>
              </a:buClr>
              <a:buFont typeface="Arial" pitchFamily="34" charset="0"/>
              <a:buChar char="•"/>
            </a:pPr>
            <a:endParaRPr lang="en-US" sz="28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600"/>
              </a:lnSpc>
              <a:buClr>
                <a:schemeClr val="tx2"/>
              </a:buClr>
              <a:buFont typeface="Arial" pitchFamily="34" charset="0"/>
              <a:buChar char="•"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New England has many places</a:t>
            </a:r>
          </a:p>
          <a:p>
            <a:pPr>
              <a:lnSpc>
                <a:spcPts val="2600"/>
              </a:lnSpc>
              <a:buClr>
                <a:schemeClr val="tx2"/>
              </a:buClr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that are of historical significance to radio.</a:t>
            </a:r>
          </a:p>
          <a:p>
            <a:pPr lvl="0" algn="ctr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hamgallery.com/qsl/country/USA/Connecticut/1aw_f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600" y="1504950"/>
            <a:ext cx="47815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hiram-maxim-1-sized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34000" y="914400"/>
            <a:ext cx="2971800" cy="446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4" descr="1aw_f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-397814">
            <a:off x="338437" y="4542818"/>
            <a:ext cx="8101362" cy="93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52400" y="587514"/>
            <a:ext cx="4953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spc="-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Why Hartford?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0" y="587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Why Hartford?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45049"/>
            <a:ext cx="762000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Connecticut Convention Center is easily accessed from major interstates and airports.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396887"/>
            <a:ext cx="4267200" cy="324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Hartford is located  between New York City and Boston.</a:t>
            </a:r>
          </a:p>
          <a:p>
            <a:pPr>
              <a:lnSpc>
                <a:spcPts val="2600"/>
              </a:lnSpc>
              <a:buFont typeface="Arial" pitchFamily="34" charset="0"/>
              <a:buChar char="•"/>
            </a:pPr>
            <a:endParaRPr lang="en-US" sz="2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The Hartford region</a:t>
            </a:r>
          </a:p>
          <a:p>
            <a:pPr>
              <a:lnSpc>
                <a:spcPts val="2800"/>
              </a:lnSpc>
            </a:pP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has a wealth of hotels, restaurants and other world-class attractions</a:t>
            </a: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.</a:t>
            </a:r>
          </a:p>
          <a:p>
            <a:endParaRPr lang="en-US" dirty="0"/>
          </a:p>
        </p:txBody>
      </p:sp>
      <p:pic>
        <p:nvPicPr>
          <p:cNvPr id="5" name="Picture 4" descr="shutterstock_235906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724400" y="2286000"/>
            <a:ext cx="3846333" cy="2886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0" y="736937"/>
            <a:ext cx="9144000" cy="91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Centennial Convention 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will be held</a:t>
            </a:r>
          </a:p>
          <a:p>
            <a:pPr algn="ctr">
              <a:lnSpc>
                <a:spcPts val="3200"/>
              </a:lnSpc>
            </a:pP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at the </a:t>
            </a:r>
            <a:r>
              <a:rPr lang="en-U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Connecticut Convention Center</a:t>
            </a:r>
            <a:endParaRPr lang="en-U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6" descr="http://media-cdn.tripadvisor.com/media/photo-s/02/6d/0a/b2/connecticut-convention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1000" y="1752600"/>
            <a:ext cx="5638800" cy="2850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http://www.metrojacksonville.com/photos/thumbs/lrg-6099-p11207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76600" y="3429000"/>
            <a:ext cx="35560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10" descr="http://ctbythenumbers.info/files/2012/03/Connecticut_Convention_Logo.jpg"/>
          <p:cNvPicPr>
            <a:picLocks noChangeAspect="1" noChangeArrowheads="1"/>
          </p:cNvPicPr>
          <p:nvPr/>
        </p:nvPicPr>
        <p:blipFill>
          <a:blip r:embed="rId4" cstate="email"/>
          <a:stretch>
            <a:fillRect/>
          </a:stretch>
        </p:blipFill>
        <p:spPr bwMode="auto">
          <a:xfrm>
            <a:off x="6324601" y="1828800"/>
            <a:ext cx="1838580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54449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8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Hartford Downtown Marriott </a:t>
            </a:r>
          </a:p>
          <a:p>
            <a:pPr algn="ctr">
              <a:lnSpc>
                <a:spcPts val="32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is the Headquarters Hotel and it is </a:t>
            </a:r>
          </a:p>
          <a:p>
            <a:pPr algn="ctr">
              <a:lnSpc>
                <a:spcPts val="32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attached to the Convention Center</a:t>
            </a:r>
            <a:endParaRPr lang="en-US" sz="2800" spc="-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5000" y="1720026"/>
            <a:ext cx="5347494" cy="3918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752600" y="5867400"/>
            <a:ext cx="6781800" cy="712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Other hotels will be offering discounted</a:t>
            </a:r>
          </a:p>
          <a:p>
            <a:pPr>
              <a:lnSpc>
                <a:spcPts val="2400"/>
              </a:lnSpc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rates to convention attendees</a:t>
            </a: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061591"/>
            <a:ext cx="82296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6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Connecticut Convention Center </a:t>
            </a:r>
          </a:p>
          <a:p>
            <a:pPr algn="ctr">
              <a:lnSpc>
                <a:spcPts val="3400"/>
              </a:lnSpc>
            </a:pPr>
            <a:r>
              <a:rPr lang="en-US" sz="32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is located 15 minutes from </a:t>
            </a:r>
          </a:p>
          <a:p>
            <a:pPr algn="ctr">
              <a:lnSpc>
                <a:spcPts val="3400"/>
              </a:lnSpc>
            </a:pPr>
            <a:r>
              <a:rPr lang="en-US" sz="32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ARRL Headquarters</a:t>
            </a:r>
            <a:r>
              <a:rPr lang="en-US" sz="3200" b="1" spc="-100" dirty="0" smtClean="0">
                <a:solidFill>
                  <a:schemeClr val="tx2"/>
                </a:solidFill>
                <a:latin typeface="Comic Sans MS" pitchFamily="66" charset="0"/>
              </a:rPr>
              <a:t>.</a:t>
            </a:r>
            <a:endParaRPr lang="en-US" sz="3600" b="1" spc="-1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74320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Free shuttle buses will be available </a:t>
            </a:r>
          </a:p>
          <a:p>
            <a:pPr algn="ctr">
              <a:lnSpc>
                <a:spcPts val="30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between the two locations.</a:t>
            </a:r>
            <a:endParaRPr lang="en-US" sz="2800" spc="-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hartfordparking.hartford.gov/images/shuttlehom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38400" y="3657600"/>
            <a:ext cx="4114800" cy="2362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72135" y="1295400"/>
            <a:ext cx="6311153" cy="487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914400" y="558225"/>
            <a:ext cx="6934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ARRL Centennial </a:t>
            </a:r>
            <a:r>
              <a:rPr lang="en-US" sz="3200" dirty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Convention</a:t>
            </a:r>
            <a:r>
              <a:rPr lang="en-US" sz="3200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43000"/>
            <a:ext cx="75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4000" dirty="0" smtClean="0">
              <a:latin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62000" y="1956823"/>
            <a:ext cx="5334000" cy="2933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W1AW-Summer-640w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81600" y="3137923"/>
            <a:ext cx="3276600" cy="21960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248400" y="2528323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and W1AW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533400" y="1232923"/>
            <a:ext cx="609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Visit ARRL Headquarters</a:t>
            </a:r>
            <a:endParaRPr lang="en-US" sz="3200" dirty="0">
              <a:solidFill>
                <a:schemeClr val="tx2"/>
              </a:solidFill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04671"/>
            <a:ext cx="9144000" cy="1242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eaLnBrk="0" hangingPunct="0">
              <a:lnSpc>
                <a:spcPts val="1600"/>
              </a:lnSpc>
              <a:spcBef>
                <a:spcPct val="50000"/>
              </a:spcBef>
            </a:pPr>
            <a:r>
              <a:rPr lang="en-US" sz="32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ARRL Headquarters </a:t>
            </a:r>
            <a:r>
              <a:rPr lang="en-US" sz="32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en-US" sz="32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W1AW</a:t>
            </a:r>
          </a:p>
          <a:p>
            <a:pPr lvl="1" algn="ctr" eaLnBrk="0" hangingPunct="0">
              <a:lnSpc>
                <a:spcPts val="1600"/>
              </a:lnSpc>
              <a:spcBef>
                <a:spcPct val="50000"/>
              </a:spcBef>
            </a:pPr>
            <a:r>
              <a:rPr lang="en-US" sz="32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Will Be Open the Weekend </a:t>
            </a:r>
          </a:p>
          <a:p>
            <a:pPr lvl="1" algn="ctr" eaLnBrk="0" hangingPunct="0">
              <a:lnSpc>
                <a:spcPts val="1600"/>
              </a:lnSpc>
              <a:spcBef>
                <a:spcPct val="50000"/>
              </a:spcBef>
            </a:pPr>
            <a:r>
              <a:rPr lang="en-US" sz="32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of the Convention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171902" y="5791200"/>
            <a:ext cx="6705600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spc="-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Hiram Percy Maxim Memorial Station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5000" y="2121000"/>
            <a:ext cx="5257799" cy="359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9780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ts val="1800"/>
              </a:lnSpc>
              <a:spcBef>
                <a:spcPct val="50000"/>
              </a:spcBef>
            </a:pPr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W1AW </a:t>
            </a:r>
            <a:r>
              <a:rPr lang="en-US" sz="3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Will Be Open</a:t>
            </a:r>
          </a:p>
          <a:p>
            <a:pPr algn="ctr" eaLnBrk="0" hangingPunct="0">
              <a:lnSpc>
                <a:spcPts val="1800"/>
              </a:lnSpc>
              <a:spcBef>
                <a:spcPct val="50000"/>
              </a:spcBef>
            </a:pPr>
            <a:r>
              <a:rPr lang="en-US" sz="3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for </a:t>
            </a:r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Guest Operators</a:t>
            </a:r>
            <a:endParaRPr lang="en-US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09800" y="2054895"/>
            <a:ext cx="4876800" cy="33553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24200" y="1932325"/>
            <a:ext cx="586740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dirty="0" smtClean="0">
                <a:solidFill>
                  <a:srgbClr val="A50021"/>
                </a:solidFill>
                <a:latin typeface="Arial Black" pitchFamily="34" charset="0"/>
              </a:rPr>
              <a:t>A Once in a Lifetime Opportunity to </a:t>
            </a:r>
            <a:r>
              <a:rPr lang="en-US" sz="2400" b="1" dirty="0" smtClean="0">
                <a:solidFill>
                  <a:srgbClr val="A50021"/>
                </a:solidFill>
                <a:latin typeface="Arial Black" pitchFamily="34" charset="0"/>
                <a:cs typeface="Arial" pitchFamily="34" charset="0"/>
              </a:rPr>
              <a:t>Celebrate</a:t>
            </a:r>
          </a:p>
          <a:p>
            <a:pPr>
              <a:lnSpc>
                <a:spcPts val="2400"/>
              </a:lnSpc>
            </a:pPr>
            <a:r>
              <a:rPr lang="en-US" sz="2400" b="1" dirty="0" smtClean="0">
                <a:solidFill>
                  <a:srgbClr val="A50021"/>
                </a:solidFill>
                <a:latin typeface="Arial Black" pitchFamily="34" charset="0"/>
                <a:cs typeface="Arial" pitchFamily="34" charset="0"/>
              </a:rPr>
              <a:t>ARRL’s 100</a:t>
            </a:r>
            <a:r>
              <a:rPr lang="en-US" sz="2400" b="1" baseline="30000" dirty="0" smtClean="0">
                <a:solidFill>
                  <a:srgbClr val="A50021"/>
                </a:solidFill>
                <a:latin typeface="Arial Black" pitchFamily="34" charset="0"/>
                <a:cs typeface="Arial" pitchFamily="34" charset="0"/>
              </a:rPr>
              <a:t>th</a:t>
            </a:r>
            <a:r>
              <a:rPr lang="en-US" sz="2400" b="1" dirty="0" smtClean="0">
                <a:solidFill>
                  <a:srgbClr val="A50021"/>
                </a:solidFill>
                <a:latin typeface="Arial Black" pitchFamily="34" charset="0"/>
                <a:cs typeface="Arial" pitchFamily="34" charset="0"/>
              </a:rPr>
              <a:t> Birthday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endParaRPr lang="en-US" sz="2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Have Fun and a Great Time!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endParaRPr lang="en-US" sz="2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Enjoy First Rate Exhibits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endParaRPr lang="en-US" sz="2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Hear VIP Speakers and Presentations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endParaRPr lang="en-US" sz="2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Attend National Meetings for Amateur Radio Groups and Organizations</a:t>
            </a:r>
            <a:endParaRPr lang="en-US" sz="3200" dirty="0" smtClean="0">
              <a:latin typeface="Calibri" pitchFamily="34" charset="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0" y="968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ARRL Centennial </a:t>
            </a:r>
            <a:r>
              <a:rPr lang="en-US" sz="4000" b="1" spc="-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Conventio</a:t>
            </a:r>
            <a:r>
              <a:rPr lang="en-US" sz="4000" b="1" spc="-100" dirty="0">
                <a:solidFill>
                  <a:schemeClr val="tx2"/>
                </a:solidFill>
                <a:latin typeface="Calibri" pitchFamily="34" charset="0"/>
              </a:rPr>
              <a:t>n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90600" y="1676400"/>
            <a:ext cx="1905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1252478"/>
            <a:ext cx="7315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Learn at World Class Seminars and Forums</a:t>
            </a: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endParaRPr lang="en-US" sz="24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Showcase Amateur Radio and the ARRL</a:t>
            </a: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endParaRPr lang="en-US" sz="24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Meet Amateurs and Friends from Around </a:t>
            </a:r>
          </a:p>
          <a:p>
            <a:pPr>
              <a:lnSpc>
                <a:spcPts val="2000"/>
              </a:lnSpc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World and from Around the Corner</a:t>
            </a: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endParaRPr lang="en-US" sz="24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000"/>
              </a:lnSpc>
              <a:buFont typeface="Arial" pitchFamily="34" charset="0"/>
              <a:buChar char="•"/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Meet Who’s Who in Amateur Radio </a:t>
            </a:r>
            <a:endParaRPr lang="en-US" sz="2400" spc="-100" dirty="0" smtClean="0"/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endParaRPr lang="en-US" sz="2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endParaRPr lang="en-US" sz="2800" dirty="0" smtClean="0"/>
          </a:p>
        </p:txBody>
      </p:sp>
      <p:pic>
        <p:nvPicPr>
          <p:cNvPr id="3" name="Picture 2" descr="IMG_0911.JPG"/>
          <p:cNvPicPr>
            <a:picLocks noChangeAspect="1"/>
          </p:cNvPicPr>
          <p:nvPr/>
        </p:nvPicPr>
        <p:blipFill>
          <a:blip r:embed="rId2" cstate="email">
            <a:lum contrast="10000"/>
          </a:blip>
          <a:srcRect/>
          <a:stretch>
            <a:fillRect/>
          </a:stretch>
        </p:blipFill>
        <p:spPr>
          <a:xfrm>
            <a:off x="1752600" y="3581400"/>
            <a:ext cx="4501978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0" y="4351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ARRL Centennial </a:t>
            </a:r>
            <a:r>
              <a:rPr lang="en-US" sz="4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Convention</a:t>
            </a:r>
            <a:r>
              <a:rPr lang="en-US" sz="4000" b="1" dirty="0">
                <a:solidFill>
                  <a:schemeClr val="tx2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0" y="587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Forum Topics: </a:t>
            </a:r>
            <a:endParaRPr lang="en-US" sz="4000" spc="-100" dirty="0">
              <a:solidFill>
                <a:schemeClr val="tx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0" y="1295400"/>
            <a:ext cx="7010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Technical Innovations &amp; Advancements</a:t>
            </a:r>
          </a:p>
          <a:p>
            <a:pPr lvl="0">
              <a:buFont typeface="Arial" pitchFamily="34" charset="0"/>
              <a:buChar char="•"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On-The-Air Operating Activities</a:t>
            </a:r>
          </a:p>
          <a:p>
            <a:pPr lvl="0">
              <a:buFont typeface="Arial" pitchFamily="34" charset="0"/>
              <a:buChar char="•"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Public Service Communications</a:t>
            </a:r>
          </a:p>
          <a:p>
            <a:pPr lvl="0">
              <a:buFont typeface="Arial" pitchFamily="34" charset="0"/>
              <a:buChar char="•"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Education</a:t>
            </a:r>
          </a:p>
          <a:p>
            <a:pPr lvl="0">
              <a:buFont typeface="Arial" pitchFamily="34" charset="0"/>
              <a:buChar char="•"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Club Development and Support</a:t>
            </a:r>
            <a:endParaRPr lang="en-US" sz="2800" spc="-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lum contrast="10000"/>
          </a:blip>
          <a:srcRect/>
          <a:stretch>
            <a:fillRect/>
          </a:stretch>
        </p:blipFill>
        <p:spPr bwMode="auto">
          <a:xfrm>
            <a:off x="1295400" y="3733800"/>
            <a:ext cx="5943600" cy="26168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600200"/>
            <a:ext cx="87630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ARRL EXPO is a showcase of ARRL exhibits, activities and programs that exemplify the best </a:t>
            </a:r>
          </a:p>
          <a:p>
            <a:pPr algn="ctr">
              <a:lnSpc>
                <a:spcPts val="30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of Amateur Radio. </a:t>
            </a:r>
            <a:endParaRPr lang="en-US" sz="2800" spc="-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382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buFontTx/>
              <a:buNone/>
              <a:defRPr/>
            </a:pPr>
            <a:r>
              <a:rPr lang="en-US" sz="4000" spc="-100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ARRL EXPO</a:t>
            </a:r>
            <a:endParaRPr lang="en-US" sz="4000" spc="-100" dirty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87656" y="3048000"/>
            <a:ext cx="8763000" cy="3581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8001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Exhibits and Flea Market</a:t>
            </a:r>
            <a:endParaRPr lang="en-US" sz="4000" b="1" spc="-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1638300"/>
            <a:ext cx="73914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Exhibitors will include manufacturers and retailers showcasing their latest products</a:t>
            </a:r>
          </a:p>
          <a:p>
            <a:pPr>
              <a:lnSpc>
                <a:spcPts val="30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and services.</a:t>
            </a:r>
            <a:endParaRPr lang="en-US" sz="2800" spc="-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IMG_149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143000" y="3086100"/>
            <a:ext cx="3200400" cy="2400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572000" y="3079165"/>
            <a:ext cx="44196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There will be an indoor</a:t>
            </a:r>
          </a:p>
          <a:p>
            <a:pPr>
              <a:lnSpc>
                <a:spcPts val="3000"/>
              </a:lnSpc>
            </a:pPr>
            <a:r>
              <a:rPr lang="en-US" sz="28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Flea Market</a:t>
            </a: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at the </a:t>
            </a:r>
          </a:p>
          <a:p>
            <a:pPr>
              <a:lnSpc>
                <a:spcPts val="30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air conditioned </a:t>
            </a:r>
          </a:p>
          <a:p>
            <a:pPr>
              <a:lnSpc>
                <a:spcPts val="30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Convention Center</a:t>
            </a:r>
          </a:p>
          <a:p>
            <a:pPr>
              <a:lnSpc>
                <a:spcPts val="30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Friday and Saturday.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arrl.org/images/view/News/WRTC201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5800" y="877431"/>
            <a:ext cx="3351548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381000" y="3456325"/>
            <a:ext cx="8382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59 two-person teams of Amateur Radio operators from at least 25 countries will compete in a test of operating skill. </a:t>
            </a:r>
            <a:endParaRPr lang="en-US" sz="28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00"/>
              </a:lnSpc>
              <a:buFont typeface="Arial" pitchFamily="34" charset="0"/>
              <a:buChar char="•"/>
            </a:pPr>
            <a:endParaRPr lang="en-US" sz="28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00"/>
              </a:lnSpc>
              <a:buFont typeface="Arial" pitchFamily="34" charset="0"/>
              <a:buChar char="•"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Stations will use identical antennas and transmitter power from the same geographic region, eliminating all variables except operating ability. </a:t>
            </a:r>
          </a:p>
          <a:p>
            <a:pPr>
              <a:lnSpc>
                <a:spcPts val="2400"/>
              </a:lnSpc>
              <a:buFont typeface="Arial" pitchFamily="34" charset="0"/>
              <a:buChar char="•"/>
            </a:pPr>
            <a:endParaRPr lang="en-US" sz="24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00"/>
              </a:lnSpc>
              <a:buFont typeface="Arial" pitchFamily="34" charset="0"/>
              <a:buChar char="•"/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Held in Massachusetts the week before the Convention:  </a:t>
            </a:r>
            <a:r>
              <a:rPr lang="en-US" sz="2400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wrtc2014.org</a:t>
            </a:r>
          </a:p>
          <a:p>
            <a:pPr>
              <a:lnSpc>
                <a:spcPts val="2400"/>
              </a:lnSpc>
              <a:buFont typeface="Arial" pitchFamily="34" charset="0"/>
              <a:buChar char="•"/>
            </a:pPr>
            <a:endParaRPr lang="en-US" sz="2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00"/>
              </a:lnSpc>
            </a:pPr>
            <a:endParaRPr lang="en-US" sz="2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7200" y="685800"/>
            <a:ext cx="4800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WRTC 2014</a:t>
            </a:r>
          </a:p>
          <a:p>
            <a:pPr algn="ctr"/>
            <a:r>
              <a:rPr lang="en-US" sz="28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July 8</a:t>
            </a:r>
            <a:r>
              <a:rPr lang="en-US" sz="2800" b="1" spc="-100" baseline="30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28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– July 15</a:t>
            </a:r>
            <a:r>
              <a:rPr lang="en-US" sz="2800" b="1" spc="-100" baseline="30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28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ts val="2400"/>
              </a:lnSpc>
              <a:buFont typeface="Arial" pitchFamily="34" charset="0"/>
              <a:buChar char="•"/>
            </a:pPr>
            <a:endParaRPr lang="en-US" sz="2400" spc="-1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400"/>
              </a:lnSpc>
              <a:buFont typeface="Arial" pitchFamily="34" charset="0"/>
              <a:buChar char="•"/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The </a:t>
            </a:r>
            <a:r>
              <a:rPr lang="en-US" sz="24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World Radiosport Team Championship</a:t>
            </a: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(WRTC) is held every four years.</a:t>
            </a:r>
            <a:endParaRPr lang="en-US" sz="2400" spc="-1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9906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International Reception</a:t>
            </a:r>
            <a:endParaRPr lang="en-US" sz="3600" b="1" spc="-100" dirty="0">
              <a:solidFill>
                <a:schemeClr val="tx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548825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Thursday July 17</a:t>
            </a:r>
            <a:endParaRPr lang="en-US" sz="3200" b="1" spc="-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2362200"/>
            <a:ext cx="83058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buFont typeface="Arial" charset="0"/>
              <a:buChar char="•"/>
              <a:defRPr/>
            </a:pPr>
            <a:r>
              <a:rPr lang="en-US" sz="32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There will be a reception to welcome International visitors Thursday evening. </a:t>
            </a:r>
          </a:p>
          <a:p>
            <a:pPr>
              <a:lnSpc>
                <a:spcPts val="2800"/>
              </a:lnSpc>
              <a:buFont typeface="Arial" charset="0"/>
              <a:buChar char="•"/>
              <a:defRPr/>
            </a:pPr>
            <a:endParaRPr lang="en-US" sz="28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3000"/>
              </a:lnSpc>
              <a:buFont typeface="Arial" charset="0"/>
              <a:buChar char="•"/>
              <a:defRPr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Tickets will be available </a:t>
            </a:r>
          </a:p>
          <a:p>
            <a:pPr>
              <a:lnSpc>
                <a:spcPts val="3000"/>
              </a:lnSpc>
              <a:defRPr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 anyone who would like </a:t>
            </a:r>
          </a:p>
          <a:p>
            <a:pPr>
              <a:lnSpc>
                <a:spcPts val="3000"/>
              </a:lnSpc>
              <a:defRPr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 attend.</a:t>
            </a:r>
            <a:endParaRPr lang="en-US" sz="2400" spc="-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00600" y="2891437"/>
            <a:ext cx="3140230" cy="350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06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Thursday July 17</a:t>
            </a:r>
          </a:p>
          <a:p>
            <a:pPr algn="ctr"/>
            <a:r>
              <a:rPr lang="en-US" sz="4000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Full and Half Day Forums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2362200"/>
            <a:ext cx="3810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DX University </a:t>
            </a:r>
          </a:p>
          <a:p>
            <a:pPr>
              <a:lnSpc>
                <a:spcPts val="2000"/>
              </a:lnSpc>
            </a:pPr>
            <a:endParaRPr lang="en-US" sz="28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600"/>
              </a:lnSpc>
              <a:buFont typeface="Arial" pitchFamily="34" charset="0"/>
              <a:buChar char="•"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Contest University</a:t>
            </a:r>
          </a:p>
          <a:p>
            <a:pPr>
              <a:lnSpc>
                <a:spcPts val="2300"/>
              </a:lnSpc>
            </a:pPr>
            <a:endParaRPr lang="en-US" sz="28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Teacher Training on Wireless Technology</a:t>
            </a:r>
          </a:p>
          <a:p>
            <a:pPr>
              <a:lnSpc>
                <a:spcPts val="2300"/>
              </a:lnSpc>
              <a:buFont typeface="Arial" pitchFamily="34" charset="0"/>
              <a:buChar char="•"/>
            </a:pPr>
            <a:endParaRPr lang="en-US" sz="28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Club Support and Development</a:t>
            </a:r>
          </a:p>
        </p:txBody>
      </p:sp>
      <p:pic>
        <p:nvPicPr>
          <p:cNvPr id="11266" name="Picture 2" descr="http://www.contestuniversity.com/main/img_1149740114_14935_1276269547_mod_347_25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95800" y="2514600"/>
            <a:ext cx="3305175" cy="2447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762000" y="557278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Public Service Communications Academy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62324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ARRL Centennial </a:t>
            </a:r>
            <a:r>
              <a:rPr lang="en-US" sz="4000" dirty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Convention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195320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Friday July 18</a:t>
            </a:r>
            <a:r>
              <a:rPr lang="en-US" sz="3200" b="1" spc="-100" baseline="30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32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and Saturday July 19th</a:t>
            </a:r>
            <a:endParaRPr lang="en-US" sz="3200" b="1" spc="-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119952"/>
            <a:ext cx="5867400" cy="3441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Opening Ceremony Friday Morning</a:t>
            </a:r>
          </a:p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endParaRPr lang="en-US" sz="24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Exhibits, ARRL Expo 9 am to 5 pm </a:t>
            </a:r>
          </a:p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endParaRPr lang="en-US" sz="24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Indoor Flea Market</a:t>
            </a:r>
          </a:p>
          <a:p>
            <a:pPr>
              <a:lnSpc>
                <a:spcPts val="2000"/>
              </a:lnSpc>
              <a:defRPr/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ts val="2000"/>
              </a:lnSpc>
              <a:buFont typeface="Arial" pitchFamily="34" charset="0"/>
              <a:buChar char="•"/>
              <a:defRPr/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Forums and Seminars</a:t>
            </a:r>
          </a:p>
          <a:p>
            <a:pPr>
              <a:lnSpc>
                <a:spcPts val="2000"/>
              </a:lnSpc>
              <a:buFont typeface="Arial" pitchFamily="34" charset="0"/>
              <a:buChar char="•"/>
              <a:defRPr/>
            </a:pPr>
            <a:endParaRPr lang="en-US" sz="24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Licensing Exams all day</a:t>
            </a:r>
          </a:p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endParaRPr lang="en-US" sz="24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Hartford Bus Tours with on/off stops</a:t>
            </a:r>
          </a:p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endParaRPr lang="en-US" sz="24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000"/>
              </a:lnSpc>
              <a:buFont typeface="Arial" charset="0"/>
              <a:buChar char="•"/>
              <a:defRPr/>
            </a:pPr>
            <a:r>
              <a:rPr lang="en-US" sz="24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ARRL Headquarters and W1AW Tours</a:t>
            </a:r>
            <a:endParaRPr lang="en-US" sz="2400" spc="-100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6" name="Picture 5" descr="IMG_0067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39749" y="2091578"/>
            <a:ext cx="2794651" cy="2404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3400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Friday Night Banquet</a:t>
            </a:r>
            <a:endParaRPr lang="en-US" sz="3600" b="1" spc="-100" dirty="0">
              <a:solidFill>
                <a:schemeClr val="tx2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3" name="Picture 7" descr="P:\2012-06-04, Dayton 2012 Reception photos\Dayton 2012 Reception photos 013.jpg"/>
          <p:cNvPicPr>
            <a:picLocks noChangeAspect="1" noChangeArrowheads="1"/>
          </p:cNvPicPr>
          <p:nvPr/>
        </p:nvPicPr>
        <p:blipFill>
          <a:blip r:embed="rId2" cstate="email">
            <a:lum bright="12000"/>
          </a:blip>
          <a:srcRect/>
          <a:stretch>
            <a:fillRect/>
          </a:stretch>
        </p:blipFill>
        <p:spPr bwMode="auto">
          <a:xfrm>
            <a:off x="2770293" y="1447800"/>
            <a:ext cx="4468707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P:\Dayton 06\DSCN140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5800" y="3124200"/>
            <a:ext cx="2743200" cy="2925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3657600" y="4330005"/>
            <a:ext cx="44958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Culminate Friday’s Activities by Attending </a:t>
            </a:r>
          </a:p>
          <a:p>
            <a:pPr>
              <a:lnSpc>
                <a:spcPts val="3000"/>
              </a:lnSpc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Our Gala Banquet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77669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Saturday July 19th</a:t>
            </a:r>
            <a:endParaRPr lang="en-US" sz="3600" b="1" spc="-100" dirty="0">
              <a:solidFill>
                <a:schemeClr val="tx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29000" y="1998186"/>
            <a:ext cx="56388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Early morning 5K Fun Run/Walk through the downtown Hartford Capitol area</a:t>
            </a:r>
          </a:p>
          <a:p>
            <a:pPr>
              <a:lnSpc>
                <a:spcPts val="3000"/>
              </a:lnSpc>
              <a:buFont typeface="Arial" charset="0"/>
              <a:buChar char="•"/>
              <a:defRPr/>
            </a:pPr>
            <a:endParaRPr lang="en-US" sz="28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3000"/>
              </a:lnSpc>
              <a:buFont typeface="Arial" charset="0"/>
              <a:buChar char="•"/>
              <a:defRPr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Breakfast Program</a:t>
            </a:r>
          </a:p>
          <a:p>
            <a:pPr>
              <a:lnSpc>
                <a:spcPts val="3000"/>
              </a:lnSpc>
              <a:defRPr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at the Convention Center</a:t>
            </a:r>
          </a:p>
          <a:p>
            <a:pPr>
              <a:lnSpc>
                <a:spcPts val="3000"/>
              </a:lnSpc>
              <a:buFont typeface="Arial" charset="0"/>
              <a:buChar char="•"/>
              <a:defRPr/>
            </a:pPr>
            <a:endParaRPr lang="en-US" sz="2800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3000"/>
              </a:lnSpc>
              <a:buFont typeface="Arial" charset="0"/>
              <a:buChar char="•"/>
              <a:defRPr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Wouff Hong Ceremony </a:t>
            </a: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4" name="Picture 3" descr="shutterstock_1609122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5000" y="1905000"/>
            <a:ext cx="2641600" cy="396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HKRAMER\Desktop\2014 Centennial Convention\shutterstock_5426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76400" y="1828800"/>
            <a:ext cx="5715000" cy="4286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0" y="763330"/>
            <a:ext cx="91440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200"/>
              </a:lnSpc>
              <a:defRPr/>
            </a:pPr>
            <a:r>
              <a:rPr lang="en-US" sz="2800" b="1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Bring Your Family &amp; Friends </a:t>
            </a:r>
          </a:p>
          <a:p>
            <a:pPr algn="ctr">
              <a:lnSpc>
                <a:spcPts val="3200"/>
              </a:lnSpc>
              <a:defRPr/>
            </a:pPr>
            <a:r>
              <a:rPr lang="en-US" sz="28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There are many family activities in the Hartford area</a:t>
            </a:r>
            <a:endParaRPr lang="en-US" sz="2800" spc="-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://www.vrcmct.org/images/e91a4d38ad200fae6b4d5b67a86ffdf2_i7p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71800" y="1676400"/>
            <a:ext cx="2857500" cy="1333501"/>
          </a:xfrm>
          <a:prstGeom prst="rect">
            <a:avLst/>
          </a:prstGeom>
          <a:noFill/>
        </p:spPr>
      </p:pic>
      <p:pic>
        <p:nvPicPr>
          <p:cNvPr id="21" name="Picture 4" descr="CSC logo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43200" y="3733800"/>
            <a:ext cx="2571750" cy="1143001"/>
          </a:xfrm>
          <a:prstGeom prst="rect">
            <a:avLst/>
          </a:prstGeom>
          <a:noFill/>
        </p:spPr>
      </p:pic>
      <p:pic>
        <p:nvPicPr>
          <p:cNvPr id="22" name="Picture 6" descr="http://www.marktwainhouse.org/assets/images/logo_mth.gi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95600" y="3200400"/>
            <a:ext cx="2571750" cy="609600"/>
          </a:xfrm>
          <a:prstGeom prst="rect">
            <a:avLst/>
          </a:prstGeom>
          <a:noFill/>
        </p:spPr>
      </p:pic>
      <p:pic>
        <p:nvPicPr>
          <p:cNvPr id="23" name="Picture 10" descr="http://www.neam.org/templates/theme419/images/logo-shaded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143000" y="4876800"/>
            <a:ext cx="5543550" cy="1055915"/>
          </a:xfrm>
          <a:prstGeom prst="rect">
            <a:avLst/>
          </a:prstGeom>
          <a:noFill/>
        </p:spPr>
      </p:pic>
      <p:pic>
        <p:nvPicPr>
          <p:cNvPr id="24" name="Picture 14" descr="http://www.mediabistro.com/fishbowlny/files/original/espn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096000" y="1752600"/>
            <a:ext cx="1524000" cy="1524001"/>
          </a:xfrm>
          <a:prstGeom prst="rect">
            <a:avLst/>
          </a:prstGeom>
          <a:noFill/>
        </p:spPr>
      </p:pic>
      <p:pic>
        <p:nvPicPr>
          <p:cNvPr id="25" name="Picture 22" descr="http://amusementparkauthority.com/park_index/american_parks/sfne/images/sfne_logo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715000" y="3429000"/>
            <a:ext cx="2571595" cy="1581532"/>
          </a:xfrm>
          <a:prstGeom prst="rect">
            <a:avLst/>
          </a:prstGeom>
          <a:noFill/>
        </p:spPr>
      </p:pic>
      <p:grpSp>
        <p:nvGrpSpPr>
          <p:cNvPr id="26" name="Group 18"/>
          <p:cNvGrpSpPr/>
          <p:nvPr/>
        </p:nvGrpSpPr>
        <p:grpSpPr>
          <a:xfrm>
            <a:off x="1295400" y="1828800"/>
            <a:ext cx="1530834" cy="1609130"/>
            <a:chOff x="1513116" y="4724400"/>
            <a:chExt cx="1524000" cy="1609130"/>
          </a:xfrm>
        </p:grpSpPr>
        <p:pic>
          <p:nvPicPr>
            <p:cNvPr id="27" name="Picture 12" descr="Wadsworth Atheneum"/>
            <p:cNvPicPr>
              <a:picLocks noChangeAspect="1" noChangeArrowheads="1"/>
            </p:cNvPicPr>
            <p:nvPr/>
          </p:nvPicPr>
          <p:blipFill>
            <a:blip r:embed="rId8" cstate="email"/>
            <a:srcRect r="33339"/>
            <a:stretch>
              <a:fillRect/>
            </a:stretch>
          </p:blipFill>
          <p:spPr bwMode="auto">
            <a:xfrm>
              <a:off x="1589316" y="4724400"/>
              <a:ext cx="1365136" cy="714375"/>
            </a:xfrm>
            <a:prstGeom prst="rect">
              <a:avLst/>
            </a:prstGeom>
            <a:noFill/>
          </p:spPr>
        </p:pic>
        <p:sp>
          <p:nvSpPr>
            <p:cNvPr id="28" name="TextBox 27"/>
            <p:cNvSpPr txBox="1"/>
            <p:nvPr/>
          </p:nvSpPr>
          <p:spPr>
            <a:xfrm>
              <a:off x="1513116" y="5410200"/>
              <a:ext cx="152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The Wadsworth Athenaeum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0" y="838200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Hartford Area Attractions: </a:t>
            </a:r>
            <a:endParaRPr lang="en-US" sz="4400" spc="-100" dirty="0">
              <a:solidFill>
                <a:schemeClr val="tx2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30" name="Picture 26" descr="https://encrypted-tbn2.gstatic.com/images?q=tbn:ANd9GcQ391kSnhvUMNDSsiDnFLFQs9w22FSVBePDDhK1QYJna7Yxo1ggGQ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143000" y="3505200"/>
            <a:ext cx="1524000" cy="1581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82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If you would like to volunteer </a:t>
            </a:r>
          </a:p>
          <a:p>
            <a:pPr algn="ctr"/>
            <a:r>
              <a:rPr lang="en-US" sz="36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Or to present a program, </a:t>
            </a:r>
          </a:p>
          <a:p>
            <a:pPr algn="ctr"/>
            <a:r>
              <a:rPr lang="en-US" sz="36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Visit: </a:t>
            </a:r>
            <a:r>
              <a:rPr lang="en-US" sz="3600" b="1" spc="-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ARRL2014.org</a:t>
            </a:r>
            <a:endParaRPr lang="en-US" sz="3600" b="1" spc="-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HelpWantedSign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124200" y="2804161"/>
            <a:ext cx="3733800" cy="29870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56880"/>
            <a:ext cx="9144000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sz="3600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See you at the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600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ARRL Centennial Convention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6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July 17 – July 20, 2014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600" b="1" spc="-1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Hartford, Connecticut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600" spc="-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ARRL2014.org</a:t>
            </a:r>
            <a:endParaRPr lang="en-US" sz="4000" spc="-100" dirty="0" smtClean="0">
              <a:solidFill>
                <a:schemeClr val="tx2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6000" y="3733800"/>
            <a:ext cx="4572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1873</TotalTime>
  <Words>667</Words>
  <Application>Microsoft Office PowerPoint</Application>
  <PresentationFormat>On-screen Show (4:3)</PresentationFormat>
  <Paragraphs>148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Custom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ARRL Centennial Convention</dc:title>
  <dc:creator>Harold Kramer</dc:creator>
  <cp:lastModifiedBy> </cp:lastModifiedBy>
  <cp:revision>361</cp:revision>
  <dcterms:created xsi:type="dcterms:W3CDTF">2013-05-22T13:02:34Z</dcterms:created>
  <dcterms:modified xsi:type="dcterms:W3CDTF">2013-06-17T16:47:10Z</dcterms:modified>
</cp:coreProperties>
</file>