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76"/>
  </p:notesMasterIdLst>
  <p:handoutMasterIdLst>
    <p:handoutMasterId r:id="rId77"/>
  </p:handoutMasterIdLst>
  <p:sldIdLst>
    <p:sldId id="327" r:id="rId2"/>
    <p:sldId id="351" r:id="rId3"/>
    <p:sldId id="267" r:id="rId4"/>
    <p:sldId id="350" r:id="rId5"/>
    <p:sldId id="272" r:id="rId6"/>
    <p:sldId id="353" r:id="rId7"/>
    <p:sldId id="270" r:id="rId8"/>
    <p:sldId id="278" r:id="rId9"/>
    <p:sldId id="281" r:id="rId10"/>
    <p:sldId id="279" r:id="rId11"/>
    <p:sldId id="349" r:id="rId12"/>
    <p:sldId id="282" r:id="rId13"/>
    <p:sldId id="289" r:id="rId14"/>
    <p:sldId id="298" r:id="rId15"/>
    <p:sldId id="299" r:id="rId16"/>
    <p:sldId id="377" r:id="rId17"/>
    <p:sldId id="300" r:id="rId18"/>
    <p:sldId id="303" r:id="rId19"/>
    <p:sldId id="328" r:id="rId20"/>
    <p:sldId id="292" r:id="rId21"/>
    <p:sldId id="336" r:id="rId22"/>
    <p:sldId id="338" r:id="rId23"/>
    <p:sldId id="288" r:id="rId24"/>
    <p:sldId id="334" r:id="rId25"/>
    <p:sldId id="291" r:id="rId26"/>
    <p:sldId id="293" r:id="rId27"/>
    <p:sldId id="340" r:id="rId28"/>
    <p:sldId id="297" r:id="rId29"/>
    <p:sldId id="347" r:id="rId30"/>
    <p:sldId id="331" r:id="rId31"/>
    <p:sldId id="302" r:id="rId32"/>
    <p:sldId id="343" r:id="rId33"/>
    <p:sldId id="342" r:id="rId34"/>
    <p:sldId id="307" r:id="rId35"/>
    <p:sldId id="308" r:id="rId36"/>
    <p:sldId id="310" r:id="rId37"/>
    <p:sldId id="312" r:id="rId38"/>
    <p:sldId id="332" r:id="rId39"/>
    <p:sldId id="311" r:id="rId40"/>
    <p:sldId id="314" r:id="rId41"/>
    <p:sldId id="345" r:id="rId42"/>
    <p:sldId id="316" r:id="rId43"/>
    <p:sldId id="315" r:id="rId44"/>
    <p:sldId id="318" r:id="rId45"/>
    <p:sldId id="319" r:id="rId46"/>
    <p:sldId id="321" r:id="rId47"/>
    <p:sldId id="341" r:id="rId48"/>
    <p:sldId id="317" r:id="rId49"/>
    <p:sldId id="323" r:id="rId50"/>
    <p:sldId id="325" r:id="rId51"/>
    <p:sldId id="355" r:id="rId52"/>
    <p:sldId id="354" r:id="rId53"/>
    <p:sldId id="356" r:id="rId54"/>
    <p:sldId id="373" r:id="rId55"/>
    <p:sldId id="374" r:id="rId56"/>
    <p:sldId id="379" r:id="rId57"/>
    <p:sldId id="358" r:id="rId58"/>
    <p:sldId id="359" r:id="rId59"/>
    <p:sldId id="360" r:id="rId60"/>
    <p:sldId id="375" r:id="rId61"/>
    <p:sldId id="381" r:id="rId62"/>
    <p:sldId id="357" r:id="rId63"/>
    <p:sldId id="370" r:id="rId64"/>
    <p:sldId id="369" r:id="rId65"/>
    <p:sldId id="361" r:id="rId66"/>
    <p:sldId id="362" r:id="rId67"/>
    <p:sldId id="363" r:id="rId68"/>
    <p:sldId id="364" r:id="rId69"/>
    <p:sldId id="365" r:id="rId70"/>
    <p:sldId id="366" r:id="rId71"/>
    <p:sldId id="367" r:id="rId72"/>
    <p:sldId id="368" r:id="rId73"/>
    <p:sldId id="372" r:id="rId74"/>
    <p:sldId id="371" r:id="rId7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1403ED"/>
    <a:srgbClr val="FFC000"/>
    <a:srgbClr val="626160"/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62" autoAdjust="0"/>
    <p:restoredTop sz="94645" autoAdjust="0"/>
  </p:normalViewPr>
  <p:slideViewPr>
    <p:cSldViewPr>
      <p:cViewPr>
        <p:scale>
          <a:sx n="90" d="100"/>
          <a:sy n="90" d="100"/>
        </p:scale>
        <p:origin x="-1098" y="-3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966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B37325B2-6EEE-4DC2-A8FE-1AD8888FC572}" type="datetimeFigureOut">
              <a:rPr lang="en-US"/>
              <a:pPr>
                <a:defRPr/>
              </a:pPr>
              <a:t>8/19/2019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D2959545-2901-44FE-9CCD-40149FE09EB0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4F17AB9-C54A-4225-8202-F21A90D554FD}" type="datetimeFigureOut">
              <a:rPr lang="en-US"/>
              <a:pPr>
                <a:defRPr/>
              </a:pPr>
              <a:t>8/19/2019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E11A8834-95DC-44B8-84F3-49DE5C8E8A0F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:\Diane's Projects\Job #193 Powerpoint Blend for Harold\Original Files\Power Point Gray Blend No Yellow Diamond copy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62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66800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4724400"/>
            <a:ext cx="6400800" cy="1752600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983D8D-63B4-409A-961B-23A66FA20315}" type="datetimeFigureOut">
              <a:rPr lang="en-US"/>
              <a:pPr>
                <a:defRPr/>
              </a:pPr>
              <a:t>8/19/2019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fld id="{2B74AA22-CBA8-4B2C-8D9A-22F545F3E12E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F05533-3D25-4657-A05A-531E1EC573DF}" type="datetimeFigureOut">
              <a:rPr lang="en-US"/>
              <a:pPr>
                <a:defRPr/>
              </a:pPr>
              <a:t>8/19/2019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52FD37-D220-432D-8B14-0A392042F9A6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EF50A7-82A1-4C4E-B1E2-AA1CAB95D4DD}" type="datetimeFigureOut">
              <a:rPr lang="en-US"/>
              <a:pPr>
                <a:defRPr/>
              </a:pPr>
              <a:t>8/19/2019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1866A9-AE81-4F0E-BF1C-4939892F173C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:\Diane's Projects\Job #193 Powerpoint Blend for Harold\Original Files\Power Point Gray Blend No Yellow Diamond copy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4724400"/>
            <a:ext cx="6400800" cy="1752600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B152B-3B75-4074-B4CC-FA9622C35066}" type="datetimeFigureOut">
              <a:rPr lang="en-US"/>
              <a:pPr>
                <a:defRPr/>
              </a:pPr>
              <a:t>8/19/2019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11FC90-FDF8-48B5-92A7-3A620DEE6B64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EECB76-5FC3-42E7-B90C-4341AC4ADE7B}" type="datetimeFigureOut">
              <a:rPr lang="en-US"/>
              <a:pPr>
                <a:defRPr/>
              </a:pPr>
              <a:t>8/19/2019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F6D18B-810D-4DA0-B47F-0FB94E98014F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543284-19B3-4B63-84D9-FB0F2EDB7F5F}" type="datetimeFigureOut">
              <a:rPr lang="en-US"/>
              <a:pPr>
                <a:defRPr/>
              </a:pPr>
              <a:t>8/19/2019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D9F47F-C590-4F87-B007-D6AD213342A8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5C6B74-CABB-4759-ABF8-D09FBFBFD48D}" type="datetimeFigureOut">
              <a:rPr lang="en-US"/>
              <a:pPr>
                <a:defRPr/>
              </a:pPr>
              <a:t>8/19/2019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B99558-D3C7-4D48-90FA-85DB2DA3EAC8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C25207-DA03-4CEE-B32F-E37F44AEA08A}" type="datetimeFigureOut">
              <a:rPr lang="en-US"/>
              <a:pPr>
                <a:defRPr/>
              </a:pPr>
              <a:t>8/19/2019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E8B5BB-C139-42D4-9107-B6A9E1959D88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B4F9A-1E23-42B1-8894-FEDE7618A658}" type="datetimeFigureOut">
              <a:rPr lang="en-US"/>
              <a:pPr>
                <a:defRPr/>
              </a:pPr>
              <a:t>8/19/2019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32B2BC-537A-4272-BA11-E9C8665C1B1B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67888-BD07-4862-AE00-1A4B174CD000}" type="datetimeFigureOut">
              <a:rPr lang="en-US"/>
              <a:pPr>
                <a:defRPr/>
              </a:pPr>
              <a:t>8/19/2019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454681-1ECC-42DA-AD06-03CE0692E08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AF7603-575B-4CF6-8A61-90041F93D37C}" type="datetimeFigureOut">
              <a:rPr lang="en-US"/>
              <a:pPr>
                <a:defRPr/>
              </a:pPr>
              <a:t>8/19/2019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55E339-05D9-48B5-ADE2-A4D77B203CF2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:\Diane's Projects\Job #193 Powerpoint Blend for Harold\Original Files\Power Point Gray Blend No Yellow Diamond copy.jpg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add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A0B66C1-325A-47EE-B979-FD336F338751}" type="datetimeFigureOut">
              <a:rPr lang="en-US"/>
              <a:pPr>
                <a:defRPr/>
              </a:pPr>
              <a:t>8/19/2019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8FA3BA7C-0154-4B97-ACF9-99A3EE31FDC6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533400"/>
          </a:xfrm>
          <a:prstGeom prst="rect">
            <a:avLst/>
          </a:prstGeom>
          <a:solidFill>
            <a:schemeClr val="tx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34" name="Title Placeholder 1"/>
          <p:cNvSpPr>
            <a:spLocks noGrp="1"/>
          </p:cNvSpPr>
          <p:nvPr>
            <p:ph type="title"/>
          </p:nvPr>
        </p:nvSpPr>
        <p:spPr bwMode="auto">
          <a:xfrm>
            <a:off x="762000" y="-304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add title</a:t>
            </a:r>
          </a:p>
        </p:txBody>
      </p:sp>
      <p:pic>
        <p:nvPicPr>
          <p:cNvPr id="10" name="Picture 14" descr="L:\Diane's Projects\Job #193 Powerpoint Blend for Harold\ARRL-Centennial-Logo-small.gif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435850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4" r:id="rId1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r" rtl="0" fontAlgn="base">
        <a:spcBef>
          <a:spcPct val="0"/>
        </a:spcBef>
        <a:spcAft>
          <a:spcPct val="0"/>
        </a:spcAft>
        <a:defRPr sz="3200" kern="1200">
          <a:solidFill>
            <a:srgbClr val="FFC00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r" rtl="0" fontAlgn="base">
        <a:spcBef>
          <a:spcPct val="0"/>
        </a:spcBef>
        <a:spcAft>
          <a:spcPct val="0"/>
        </a:spcAft>
        <a:defRPr sz="3200">
          <a:solidFill>
            <a:srgbClr val="FFC000"/>
          </a:solidFill>
          <a:latin typeface="Arial" charset="0"/>
          <a:cs typeface="Arial" charset="0"/>
        </a:defRPr>
      </a:lvl2pPr>
      <a:lvl3pPr algn="r" rtl="0" fontAlgn="base">
        <a:spcBef>
          <a:spcPct val="0"/>
        </a:spcBef>
        <a:spcAft>
          <a:spcPct val="0"/>
        </a:spcAft>
        <a:defRPr sz="3200">
          <a:solidFill>
            <a:srgbClr val="FFC000"/>
          </a:solidFill>
          <a:latin typeface="Arial" charset="0"/>
          <a:cs typeface="Arial" charset="0"/>
        </a:defRPr>
      </a:lvl3pPr>
      <a:lvl4pPr algn="r" rtl="0" fontAlgn="base">
        <a:spcBef>
          <a:spcPct val="0"/>
        </a:spcBef>
        <a:spcAft>
          <a:spcPct val="0"/>
        </a:spcAft>
        <a:defRPr sz="3200">
          <a:solidFill>
            <a:srgbClr val="FFC000"/>
          </a:solidFill>
          <a:latin typeface="Arial" charset="0"/>
          <a:cs typeface="Arial" charset="0"/>
        </a:defRPr>
      </a:lvl4pPr>
      <a:lvl5pPr algn="r" rtl="0" fontAlgn="base">
        <a:spcBef>
          <a:spcPct val="0"/>
        </a:spcBef>
        <a:spcAft>
          <a:spcPct val="0"/>
        </a:spcAft>
        <a:defRPr sz="3200">
          <a:solidFill>
            <a:srgbClr val="FFC000"/>
          </a:solidFill>
          <a:latin typeface="Arial" charset="0"/>
          <a:cs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>
          <a:solidFill>
            <a:srgbClr val="FFC000"/>
          </a:solidFill>
          <a:latin typeface="Arial" charset="0"/>
          <a:cs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>
          <a:solidFill>
            <a:srgbClr val="FFC000"/>
          </a:solidFill>
          <a:latin typeface="Arial" charset="0"/>
          <a:cs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>
          <a:solidFill>
            <a:srgbClr val="FFC000"/>
          </a:solidFill>
          <a:latin typeface="Arial" charset="0"/>
          <a:cs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>
          <a:solidFill>
            <a:srgbClr val="FFC000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://www.arrl.org/news/images/nms/fullsized/607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5" Type="http://schemas.openxmlformats.org/officeDocument/2006/relationships/image" Target="../media/image49.png"/><Relationship Id="rId10" Type="http://schemas.openxmlformats.org/officeDocument/2006/relationships/image" Target="../media/image54.jpeg"/><Relationship Id="rId4" Type="http://schemas.openxmlformats.org/officeDocument/2006/relationships/image" Target="../media/image48.png"/><Relationship Id="rId9" Type="http://schemas.openxmlformats.org/officeDocument/2006/relationships/image" Target="../media/image5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www.greencountryhamfest.org/guest/W3IZ.asp" TargetMode="Externa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://www.columbo-site.freeuk.com/" TargetMode="Externa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://www.columbo-site.freeuk.com/" TargetMode="Externa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hyperlink" Target="mailto:wa8efk@arrl.net" TargetMode="Externa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35850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147" name="Text Box 7"/>
          <p:cNvSpPr txBox="1">
            <a:spLocks noChangeArrowheads="1"/>
          </p:cNvSpPr>
          <p:nvPr/>
        </p:nvSpPr>
        <p:spPr bwMode="auto">
          <a:xfrm>
            <a:off x="-76200" y="6553200"/>
            <a:ext cx="3048000" cy="276225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en-US" sz="1200" dirty="0"/>
              <a:t>  © ARRL 2015</a:t>
            </a:r>
          </a:p>
        </p:txBody>
      </p:sp>
      <p:pic>
        <p:nvPicPr>
          <p:cNvPr id="6148" name="Picture 2" descr="target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52400" y="-152400"/>
            <a:ext cx="9448800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AutoShape 2" descr="Image result for arrl diamond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/>
          </a:p>
        </p:txBody>
      </p:sp>
      <p:pic>
        <p:nvPicPr>
          <p:cNvPr id="6150" name="Picture 4" descr="Image result for arrl diamond 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2800" y="2362200"/>
            <a:ext cx="2324100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Lab Staff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33400"/>
            <a:ext cx="9144000" cy="6324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defRPr/>
            </a:pP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62000" y="838200"/>
            <a:ext cx="5638800" cy="37493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4648200" y="4648200"/>
            <a:ext cx="3886200" cy="14589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bg1"/>
                </a:solidFill>
                <a:latin typeface="+mj-lt"/>
              </a:rPr>
              <a:t>Bob Allison, WB1GCM</a:t>
            </a:r>
          </a:p>
          <a:p>
            <a:pPr algn="ctr"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bg1"/>
                </a:solidFill>
                <a:latin typeface="+mj-lt"/>
              </a:rPr>
              <a:t>Senior Test Engineer</a:t>
            </a:r>
          </a:p>
          <a:p>
            <a:pPr algn="ctr"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400" b="1" i="1" dirty="0">
                <a:solidFill>
                  <a:schemeClr val="bg1"/>
                </a:solidFill>
                <a:latin typeface="+mj-lt"/>
              </a:rPr>
              <a:t>QST</a:t>
            </a:r>
            <a:r>
              <a:rPr lang="en-US" sz="2400" b="1" dirty="0">
                <a:solidFill>
                  <a:schemeClr val="bg1"/>
                </a:solidFill>
                <a:latin typeface="+mj-lt"/>
              </a:rPr>
              <a:t> Product Review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Exhibit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33400"/>
            <a:ext cx="9144000" cy="6324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defRPr/>
            </a:pP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9" name="Picture 8" descr="Museum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762000" y="381000"/>
            <a:ext cx="6743420" cy="6009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cs typeface="Arial" charset="0"/>
              </a:rPr>
              <a:t>ARRL Education Services Dept.</a:t>
            </a:r>
          </a:p>
        </p:txBody>
      </p:sp>
      <p:sp>
        <p:nvSpPr>
          <p:cNvPr id="8" name="Rectangle 7"/>
          <p:cNvSpPr/>
          <p:nvPr/>
        </p:nvSpPr>
        <p:spPr>
          <a:xfrm>
            <a:off x="2057400" y="990600"/>
            <a:ext cx="6629400" cy="3886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3124200" y="1143000"/>
            <a:ext cx="5562600" cy="358251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bg1"/>
                </a:solidFill>
                <a:latin typeface="+mj-lt"/>
              </a:rPr>
              <a:t> 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  <a:p>
            <a:pPr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bg1"/>
                </a:solidFill>
                <a:latin typeface="+mn-lt"/>
              </a:rPr>
              <a:t>- ARRL Instructor Support</a:t>
            </a:r>
          </a:p>
          <a:p>
            <a:pPr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bg1"/>
                </a:solidFill>
                <a:latin typeface="+mn-lt"/>
              </a:rPr>
              <a:t>- Teachers Institutes</a:t>
            </a:r>
          </a:p>
          <a:p>
            <a:pPr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bg1"/>
                </a:solidFill>
                <a:latin typeface="+mn-lt"/>
              </a:rPr>
              <a:t>- Education and Technology Program</a:t>
            </a:r>
          </a:p>
          <a:p>
            <a:pPr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2400" dirty="0">
                <a:solidFill>
                  <a:schemeClr val="bg1"/>
                </a:solidFill>
                <a:latin typeface="+mn-lt"/>
              </a:rPr>
              <a:t> ARISS</a:t>
            </a:r>
          </a:p>
          <a:p>
            <a:pPr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bg1"/>
                </a:solidFill>
                <a:latin typeface="+mn-lt"/>
              </a:rPr>
              <a:t>- </a:t>
            </a:r>
            <a:r>
              <a:rPr lang="en-US" sz="2400" i="1" dirty="0">
                <a:solidFill>
                  <a:schemeClr val="bg1"/>
                </a:solidFill>
                <a:latin typeface="+mn-lt"/>
              </a:rPr>
              <a:t>Radio Waves 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Newsletter</a:t>
            </a:r>
          </a:p>
          <a:p>
            <a:pPr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defRPr/>
            </a:pPr>
            <a:endParaRPr lang="en-US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152400" y="5257800"/>
            <a:ext cx="8001000" cy="1016000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400" b="1" u="sng" dirty="0">
                <a:solidFill>
                  <a:srgbClr val="6261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If you need help or resources teaching</a:t>
            </a:r>
          </a:p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400" b="1" u="sng" dirty="0">
                <a:solidFill>
                  <a:srgbClr val="6261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a licensing course.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cs typeface="Arial" charset="0"/>
              </a:rPr>
              <a:t>Field Services Department ▪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28600" y="838200"/>
            <a:ext cx="8458200" cy="4572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2532" name="Text Box 10"/>
          <p:cNvSpPr txBox="1">
            <a:spLocks noChangeArrowheads="1"/>
          </p:cNvSpPr>
          <p:nvPr/>
        </p:nvSpPr>
        <p:spPr bwMode="auto">
          <a:xfrm>
            <a:off x="609600" y="1371600"/>
            <a:ext cx="4800600" cy="349634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 Field Services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 Emergency Preparedness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 typeface="Arial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 W1AW</a:t>
            </a:r>
            <a:endParaRPr lang="en-US" sz="28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Bef>
                <a:spcPct val="50000"/>
              </a:spcBef>
              <a:buFont typeface="Arial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 OO Program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 typeface="Arial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smtClean="0">
                <a:solidFill>
                  <a:schemeClr val="bg1"/>
                </a:solidFill>
              </a:rPr>
              <a:t>Convention Programs</a:t>
            </a:r>
            <a:endParaRPr lang="en-US" sz="28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 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FSR Department ▪ Field Support</a:t>
            </a:r>
          </a:p>
        </p:txBody>
      </p:sp>
      <p:sp>
        <p:nvSpPr>
          <p:cNvPr id="10" name="Rectangle 9"/>
          <p:cNvSpPr/>
          <p:nvPr/>
        </p:nvSpPr>
        <p:spPr>
          <a:xfrm>
            <a:off x="4495800" y="3581400"/>
            <a:ext cx="3695700" cy="1905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5105400" y="3886200"/>
            <a:ext cx="3505200" cy="14652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+mj-lt"/>
              </a:rPr>
              <a:t>Steve Ewald, WV1X</a:t>
            </a:r>
          </a:p>
          <a:p>
            <a:pPr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+mj-lt"/>
              </a:rPr>
              <a:t>Field Support Staff Supervisor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  <a:p>
            <a:pPr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38200" y="1066799"/>
            <a:ext cx="4191000" cy="39704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Amateur Radio Emergency Service ▪ ARES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04800" y="762000"/>
            <a:ext cx="7848600" cy="4648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6868" name="Text Box 10"/>
          <p:cNvSpPr txBox="1">
            <a:spLocks noChangeArrowheads="1"/>
          </p:cNvSpPr>
          <p:nvPr/>
        </p:nvSpPr>
        <p:spPr bwMode="auto">
          <a:xfrm>
            <a:off x="533400" y="990600"/>
            <a:ext cx="7239000" cy="39703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1" hangingPunct="1">
              <a:lnSpc>
                <a:spcPct val="140000"/>
              </a:lnSpc>
            </a:pPr>
            <a:r>
              <a:rPr lang="en-US" sz="2400">
                <a:solidFill>
                  <a:schemeClr val="bg1"/>
                </a:solidFill>
              </a:rPr>
              <a:t>- Field Organization</a:t>
            </a:r>
          </a:p>
          <a:p>
            <a:pPr eaLnBrk="1" hangingPunct="1">
              <a:lnSpc>
                <a:spcPct val="140000"/>
              </a:lnSpc>
            </a:pPr>
            <a:r>
              <a:rPr lang="en-US" sz="2400">
                <a:solidFill>
                  <a:schemeClr val="bg1"/>
                </a:solidFill>
              </a:rPr>
              <a:t>- 9,000 + Volunteer Leaders</a:t>
            </a:r>
          </a:p>
          <a:p>
            <a:pPr eaLnBrk="1" hangingPunct="1">
              <a:lnSpc>
                <a:spcPct val="140000"/>
              </a:lnSpc>
            </a:pPr>
            <a:r>
              <a:rPr lang="en-US" sz="2400">
                <a:solidFill>
                  <a:schemeClr val="bg1"/>
                </a:solidFill>
              </a:rPr>
              <a:t>- SM, SEC, DEC, EC</a:t>
            </a:r>
          </a:p>
          <a:p>
            <a:pPr eaLnBrk="1" hangingPunct="1">
              <a:lnSpc>
                <a:spcPct val="140000"/>
              </a:lnSpc>
            </a:pPr>
            <a:r>
              <a:rPr lang="en-US" sz="2400">
                <a:solidFill>
                  <a:schemeClr val="bg1"/>
                </a:solidFill>
              </a:rPr>
              <a:t>- Support, Training, Organization</a:t>
            </a:r>
          </a:p>
          <a:p>
            <a:pPr eaLnBrk="1" hangingPunct="1">
              <a:lnSpc>
                <a:spcPct val="140000"/>
              </a:lnSpc>
            </a:pPr>
            <a:r>
              <a:rPr lang="en-US" sz="2400">
                <a:solidFill>
                  <a:schemeClr val="bg1"/>
                </a:solidFill>
              </a:rPr>
              <a:t>- Free Monthly </a:t>
            </a:r>
            <a:r>
              <a:rPr lang="en-US" sz="2400" i="1">
                <a:solidFill>
                  <a:schemeClr val="bg1"/>
                </a:solidFill>
              </a:rPr>
              <a:t>ARES E-Newsletter</a:t>
            </a: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</a:rPr>
              <a:t/>
            </a:r>
            <a:br>
              <a:rPr lang="en-US" sz="2400" b="1">
                <a:solidFill>
                  <a:schemeClr val="bg1"/>
                </a:solidFill>
              </a:rPr>
            </a:br>
            <a:r>
              <a:rPr lang="en-US" sz="2400" b="1">
                <a:solidFill>
                  <a:schemeClr val="bg1"/>
                </a:solidFill>
              </a:rPr>
              <a:t> </a:t>
            </a:r>
          </a:p>
        </p:txBody>
      </p:sp>
      <p:grpSp>
        <p:nvGrpSpPr>
          <p:cNvPr id="36869" name="Group 5"/>
          <p:cNvGrpSpPr>
            <a:grpSpLocks/>
          </p:cNvGrpSpPr>
          <p:nvPr/>
        </p:nvGrpSpPr>
        <p:grpSpPr bwMode="auto">
          <a:xfrm>
            <a:off x="3505200" y="3787775"/>
            <a:ext cx="4495800" cy="1447800"/>
            <a:chOff x="1208" y="2352"/>
            <a:chExt cx="3330" cy="1056"/>
          </a:xfrm>
        </p:grpSpPr>
        <p:pic>
          <p:nvPicPr>
            <p:cNvPr id="36870" name="Picture 6" descr="NTS logo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439" y="2352"/>
              <a:ext cx="1099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71" name="Picture 7" descr="LowResRACESlogo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08" y="2352"/>
              <a:ext cx="1145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72" name="Picture 8" descr="ares-cl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307" y="2352"/>
              <a:ext cx="1144" cy="105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cs typeface="Arial" charset="0"/>
              </a:rPr>
              <a:t>Amateur Radio Emergency Service ▪ NTS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04800" y="762000"/>
            <a:ext cx="7848600" cy="4648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6868" name="Text Box 10"/>
          <p:cNvSpPr txBox="1">
            <a:spLocks noChangeArrowheads="1"/>
          </p:cNvSpPr>
          <p:nvPr/>
        </p:nvSpPr>
        <p:spPr bwMode="auto">
          <a:xfrm>
            <a:off x="533400" y="990600"/>
            <a:ext cx="7239000" cy="345325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1" hangingPunct="1">
              <a:lnSpc>
                <a:spcPct val="140000"/>
              </a:lnSpc>
            </a:pPr>
            <a:r>
              <a:rPr lang="en-US" sz="2400" dirty="0">
                <a:solidFill>
                  <a:schemeClr val="bg1"/>
                </a:solidFill>
              </a:rPr>
              <a:t>- Field </a:t>
            </a:r>
            <a:r>
              <a:rPr lang="en-US" sz="2400" dirty="0" smtClean="0">
                <a:solidFill>
                  <a:schemeClr val="bg1"/>
                </a:solidFill>
              </a:rPr>
              <a:t>Organization</a:t>
            </a:r>
            <a:endParaRPr lang="en-US" sz="2400" dirty="0">
              <a:solidFill>
                <a:schemeClr val="bg1"/>
              </a:solidFill>
            </a:endParaRPr>
          </a:p>
          <a:p>
            <a:pPr eaLnBrk="1" hangingPunct="1">
              <a:lnSpc>
                <a:spcPct val="140000"/>
              </a:lnSpc>
            </a:pPr>
            <a:r>
              <a:rPr lang="en-US" sz="2400" dirty="0">
                <a:solidFill>
                  <a:schemeClr val="bg1"/>
                </a:solidFill>
              </a:rPr>
              <a:t>- SM, </a:t>
            </a:r>
            <a:r>
              <a:rPr lang="en-US" sz="2400" dirty="0" smtClean="0">
                <a:solidFill>
                  <a:schemeClr val="bg1"/>
                </a:solidFill>
              </a:rPr>
              <a:t>STM, NM, ORS</a:t>
            </a:r>
            <a:endParaRPr lang="en-US" sz="2400" dirty="0">
              <a:solidFill>
                <a:schemeClr val="bg1"/>
              </a:solidFill>
            </a:endParaRPr>
          </a:p>
          <a:p>
            <a:pPr eaLnBrk="1" hangingPunct="1">
              <a:lnSpc>
                <a:spcPct val="140000"/>
              </a:lnSpc>
            </a:pPr>
            <a:r>
              <a:rPr lang="en-US" sz="2400" dirty="0">
                <a:solidFill>
                  <a:schemeClr val="bg1"/>
                </a:solidFill>
              </a:rPr>
              <a:t>- Support, Training, Organization</a:t>
            </a:r>
          </a:p>
          <a:p>
            <a:pPr eaLnBrk="1" hangingPunct="1">
              <a:lnSpc>
                <a:spcPct val="140000"/>
              </a:lnSpc>
            </a:pPr>
            <a:r>
              <a:rPr lang="en-US" sz="2400" dirty="0">
                <a:solidFill>
                  <a:schemeClr val="bg1"/>
                </a:solidFill>
              </a:rPr>
              <a:t>- </a:t>
            </a:r>
            <a:r>
              <a:rPr lang="en-US" sz="2400" dirty="0" smtClean="0">
                <a:solidFill>
                  <a:schemeClr val="bg1"/>
                </a:solidFill>
              </a:rPr>
              <a:t>Under study for upgrades</a:t>
            </a:r>
            <a:endParaRPr lang="en-US" sz="2400" i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sz="2400" b="1" dirty="0">
                <a:solidFill>
                  <a:schemeClr val="bg1"/>
                </a:solidFill>
              </a:rPr>
              <a:t/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sz="2400" b="1" dirty="0">
                <a:solidFill>
                  <a:schemeClr val="bg1"/>
                </a:solidFill>
              </a:rPr>
              <a:t> 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505200" y="3787775"/>
            <a:ext cx="4495800" cy="1447800"/>
            <a:chOff x="1208" y="2352"/>
            <a:chExt cx="3330" cy="1056"/>
          </a:xfrm>
        </p:grpSpPr>
        <p:pic>
          <p:nvPicPr>
            <p:cNvPr id="36870" name="Picture 6" descr="NTS logo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439" y="2352"/>
              <a:ext cx="1099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71" name="Picture 7" descr="LowResRACESlogo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08" y="2352"/>
              <a:ext cx="1145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72" name="Picture 8" descr="ares-cl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307" y="2352"/>
              <a:ext cx="1144" cy="105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Partners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04800" y="762000"/>
            <a:ext cx="7848600" cy="4648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7892" name="Text Box 10"/>
          <p:cNvSpPr txBox="1">
            <a:spLocks noChangeArrowheads="1"/>
          </p:cNvSpPr>
          <p:nvPr/>
        </p:nvSpPr>
        <p:spPr bwMode="auto">
          <a:xfrm>
            <a:off x="593725" y="976313"/>
            <a:ext cx="7239000" cy="56324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</a:rPr>
              <a:t>FEMA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</a:rPr>
              <a:t>American Red Cross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</a:rPr>
              <a:t>The Salvation Army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</a:rPr>
              <a:t>NPSTC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</a:rPr>
              <a:t>MARS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</a:rPr>
              <a:t>REACT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</a:rPr>
              <a:t>Skywarn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</a:rPr>
              <a:t>And many others</a:t>
            </a: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</a:rPr>
              <a:t/>
            </a:r>
            <a:br>
              <a:rPr lang="en-US" sz="2400" b="1">
                <a:solidFill>
                  <a:schemeClr val="bg1"/>
                </a:solidFill>
              </a:rPr>
            </a:br>
            <a:r>
              <a:rPr lang="en-US" sz="2400" b="1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02075" y="2281238"/>
            <a:ext cx="13430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6" descr="npstc lo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6113" y="3635375"/>
            <a:ext cx="19812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9913" y="2457450"/>
            <a:ext cx="213360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6" name="AutoShape 2" descr="Image result for skywar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37897" name="Picture 4" descr="http://www.arrl.org/images/view/News/SKYWARN%20logo_5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43338" y="3616325"/>
            <a:ext cx="14605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8" name="AutoShape 2" descr="https://upload.wikimedia.org/wikipedia/commons/6/67/FEMA_logo.svg"/>
          <p:cNvSpPr>
            <a:spLocks noChangeAspect="1" noChangeArrowheads="1"/>
          </p:cNvSpPr>
          <p:nvPr/>
        </p:nvSpPr>
        <p:spPr bwMode="auto">
          <a:xfrm>
            <a:off x="155575" y="-1492250"/>
            <a:ext cx="9315450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37899" name="Picture 4" descr="http://www.nvoad.org/wp-content/uploads/2014/04/logo-fema-origina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8500" y="933450"/>
            <a:ext cx="28575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Ham Aid</a:t>
            </a:r>
          </a:p>
        </p:txBody>
      </p:sp>
      <p:sp>
        <p:nvSpPr>
          <p:cNvPr id="5" name="Rectangle 4"/>
          <p:cNvSpPr/>
          <p:nvPr/>
        </p:nvSpPr>
        <p:spPr>
          <a:xfrm>
            <a:off x="1752600" y="1192213"/>
            <a:ext cx="4076700" cy="3405187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8" name="Picture 2" descr="Ham Aid.JPG"/>
          <p:cNvPicPr>
            <a:picLocks noChangeAspect="1"/>
          </p:cNvPicPr>
          <p:nvPr/>
        </p:nvPicPr>
        <p:blipFill>
          <a:blip r:embed="rId2" cstate="screen">
            <a:lum contrast="10000"/>
          </a:blip>
          <a:srcRect/>
          <a:stretch>
            <a:fillRect/>
          </a:stretch>
        </p:blipFill>
        <p:spPr bwMode="auto">
          <a:xfrm>
            <a:off x="762000" y="1066800"/>
            <a:ext cx="6444867" cy="4953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1" name="Picture 7" descr="http://www.arrl.org/images/view/News/Ham-Aid-Logo-250_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00713" y="-76200"/>
            <a:ext cx="3443287" cy="114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Field Day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828800" y="1447800"/>
            <a:ext cx="5638800" cy="446405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1648664"/>
            <a:ext cx="4882395" cy="3456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35850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838200" y="1066800"/>
            <a:ext cx="7696200" cy="273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ARRL’s Mission Statement:</a:t>
            </a:r>
          </a:p>
          <a:p>
            <a:pPr eaLnBrk="1" hangingPunct="1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 eaLnBrk="1" hangingPunct="1"/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 advance the art, science, and enjoyment of Amateur Radio.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DXCC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28600" y="1066800"/>
            <a:ext cx="8534400" cy="4572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304800" y="3124200"/>
            <a:ext cx="8458200" cy="31575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Typically in a year: </a:t>
            </a:r>
            <a:endParaRPr lang="en-US" sz="2400" b="1" dirty="0">
              <a:solidFill>
                <a:schemeClr val="bg1"/>
              </a:solidFill>
              <a:latin typeface="+mj-lt"/>
            </a:endParaRPr>
          </a:p>
          <a:p>
            <a:pPr algn="ctr"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chemeClr val="bg1"/>
                </a:solidFill>
                <a:latin typeface="+mj-lt"/>
              </a:rPr>
              <a:t> 1.1 million credits processed </a:t>
            </a:r>
          </a:p>
          <a:p>
            <a:pPr algn="ctr"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+mn-lt"/>
              </a:rPr>
              <a:t>13,500 applications received</a:t>
            </a:r>
          </a:p>
          <a:p>
            <a:pPr algn="ctr"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chemeClr val="bg1"/>
                </a:solidFill>
                <a:latin typeface="+mn-lt"/>
              </a:rPr>
              <a:t> The number of DXCC applications have gone up every year for the past ten years!	</a:t>
            </a:r>
          </a:p>
          <a:p>
            <a:pPr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bg1"/>
                </a:solidFill>
                <a:latin typeface="+mj-lt"/>
              </a:rPr>
              <a:t/>
            </a:r>
            <a:br>
              <a:rPr lang="en-US" sz="2400" b="1" dirty="0">
                <a:solidFill>
                  <a:schemeClr val="bg1"/>
                </a:solidFill>
                <a:latin typeface="+mj-lt"/>
              </a:rPr>
            </a:br>
            <a:r>
              <a:rPr lang="en-US" sz="2400" b="1" dirty="0">
                <a:solidFill>
                  <a:schemeClr val="bg1"/>
                </a:solidFill>
                <a:latin typeface="+mj-lt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0" y="1447800"/>
            <a:ext cx="4648200" cy="1314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0" y="-304800"/>
            <a:ext cx="8991600" cy="1143000"/>
          </a:xfrm>
        </p:spPr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Contest Branch</a:t>
            </a:r>
          </a:p>
        </p:txBody>
      </p:sp>
      <p:sp>
        <p:nvSpPr>
          <p:cNvPr id="8" name="Rectangle 7"/>
          <p:cNvSpPr/>
          <p:nvPr/>
        </p:nvSpPr>
        <p:spPr>
          <a:xfrm>
            <a:off x="304800" y="609600"/>
            <a:ext cx="8382000" cy="4953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457200" y="1295400"/>
            <a:ext cx="6400800" cy="33670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defRPr/>
            </a:pPr>
            <a:endParaRPr lang="en-US" sz="2800" b="1" dirty="0">
              <a:solidFill>
                <a:schemeClr val="bg1"/>
              </a:solidFill>
              <a:latin typeface="+mj-lt"/>
            </a:endParaRPr>
          </a:p>
          <a:p>
            <a:pPr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bg1"/>
                </a:solidFill>
                <a:latin typeface="+mj-lt"/>
              </a:rPr>
              <a:t>Operating Events and </a:t>
            </a:r>
          </a:p>
          <a:p>
            <a:pPr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bg1"/>
                </a:solidFill>
                <a:latin typeface="+mj-lt"/>
              </a:rPr>
              <a:t>Contests</a:t>
            </a:r>
            <a:br>
              <a:rPr lang="en-US" sz="2800" b="1" dirty="0">
                <a:solidFill>
                  <a:schemeClr val="bg1"/>
                </a:solidFill>
                <a:latin typeface="+mj-lt"/>
              </a:rPr>
            </a:br>
            <a:endParaRPr lang="en-US" sz="2800" b="1" dirty="0">
              <a:solidFill>
                <a:schemeClr val="bg1"/>
              </a:solidFill>
              <a:latin typeface="+mj-lt"/>
            </a:endParaRPr>
          </a:p>
          <a:p>
            <a:pPr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+mj-lt"/>
              </a:rPr>
              <a:t> - 15 contests per year</a:t>
            </a:r>
          </a:p>
          <a:p>
            <a:pPr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defRPr/>
            </a:pPr>
            <a:endParaRPr lang="en-US" sz="2000" b="1" dirty="0">
              <a:solidFill>
                <a:schemeClr val="bg1"/>
              </a:solidFill>
              <a:latin typeface="+mn-lt"/>
            </a:endParaRPr>
          </a:p>
          <a:p>
            <a:pPr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+mn-lt"/>
              </a:rPr>
              <a:t> - 24 operating events per year</a:t>
            </a:r>
            <a:endParaRPr lang="en-US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9701" name="TextBox 5"/>
          <p:cNvSpPr txBox="1">
            <a:spLocks noChangeArrowheads="1"/>
          </p:cNvSpPr>
          <p:nvPr/>
        </p:nvSpPr>
        <p:spPr bwMode="auto">
          <a:xfrm>
            <a:off x="5105400" y="4495800"/>
            <a:ext cx="3200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2000">
                <a:solidFill>
                  <a:schemeClr val="bg1"/>
                </a:solidFill>
              </a:rPr>
              <a:t>Contest Branch Manager</a:t>
            </a:r>
          </a:p>
          <a:p>
            <a:pPr algn="ctr" eaLnBrk="1" hangingPunct="1"/>
            <a:r>
              <a:rPr lang="en-US" sz="2000">
                <a:solidFill>
                  <a:schemeClr val="bg1"/>
                </a:solidFill>
              </a:rPr>
              <a:t>Matt Wilhelm, W1MSW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29702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68813" y="1295400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762000" y="-304800"/>
            <a:ext cx="8153400" cy="1143000"/>
          </a:xfrm>
        </p:spPr>
        <p:txBody>
          <a:bodyPr/>
          <a:lstStyle/>
          <a:p>
            <a:r>
              <a:rPr lang="en-US" dirty="0" smtClean="0">
                <a:latin typeface="Arial" charset="0"/>
                <a:cs typeface="Arial" charset="0"/>
              </a:rPr>
              <a:t>     Radiosport Department ▪ Awards Branch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533400"/>
            <a:ext cx="9144000" cy="6324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304800" y="1295400"/>
            <a:ext cx="4038600" cy="31416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bg1"/>
                </a:solidFill>
                <a:latin typeface="+mj-lt"/>
              </a:rPr>
              <a:t>Award questions on:</a:t>
            </a:r>
            <a:br>
              <a:rPr lang="en-US" sz="2800" b="1" dirty="0">
                <a:solidFill>
                  <a:schemeClr val="bg1"/>
                </a:solidFill>
                <a:latin typeface="+mj-lt"/>
              </a:rPr>
            </a:br>
            <a:r>
              <a:rPr lang="en-US" b="1" dirty="0">
                <a:solidFill>
                  <a:schemeClr val="bg1"/>
                </a:solidFill>
                <a:latin typeface="+mj-lt"/>
              </a:rPr>
              <a:t> 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  <a:p>
            <a:pPr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chemeClr val="bg1"/>
                </a:solidFill>
                <a:latin typeface="+mn-lt"/>
              </a:rPr>
              <a:t>- Rules</a:t>
            </a:r>
          </a:p>
          <a:p>
            <a:pPr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2800" dirty="0">
                <a:solidFill>
                  <a:schemeClr val="bg1"/>
                </a:solidFill>
                <a:latin typeface="+mn-lt"/>
              </a:rPr>
              <a:t> Award Applications</a:t>
            </a:r>
          </a:p>
          <a:p>
            <a:pPr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2800" dirty="0">
                <a:solidFill>
                  <a:schemeClr val="bg1"/>
                </a:solidFill>
                <a:latin typeface="+mn-lt"/>
              </a:rPr>
              <a:t> Award Status</a:t>
            </a:r>
          </a:p>
          <a:p>
            <a:pPr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defRPr/>
            </a:pPr>
            <a:endParaRPr lang="en-US" sz="2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Picture 5" descr="AwardsEntry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343400" y="1202826"/>
            <a:ext cx="4648200" cy="32364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ARRL Awards</a:t>
            </a:r>
          </a:p>
        </p:txBody>
      </p:sp>
      <p:pic>
        <p:nvPicPr>
          <p:cNvPr id="14" name="Picture 6" descr="607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3870325"/>
            <a:ext cx="2060575" cy="2682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7" descr="DXCC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898525"/>
            <a:ext cx="38100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8" descr="2007 VUCC Certificate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3641725"/>
            <a:ext cx="3362325" cy="2740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" y="990600"/>
            <a:ext cx="3411538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Worked All States Certificate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990600" y="1371600"/>
            <a:ext cx="6096000" cy="472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533400"/>
            <a:ext cx="9144000" cy="6324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8675" name="TextBox 4"/>
          <p:cNvSpPr txBox="1">
            <a:spLocks noChangeArrowheads="1"/>
          </p:cNvSpPr>
          <p:nvPr/>
        </p:nvSpPr>
        <p:spPr bwMode="auto">
          <a:xfrm>
            <a:off x="5791200" y="4495800"/>
            <a:ext cx="28194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2400">
                <a:solidFill>
                  <a:schemeClr val="bg1"/>
                </a:solidFill>
              </a:rPr>
              <a:t>Dan Wall, W1ZFG</a:t>
            </a:r>
          </a:p>
          <a:p>
            <a:pPr algn="ctr" eaLnBrk="1" hangingPunct="1"/>
            <a:r>
              <a:rPr lang="en-US" sz="2400">
                <a:solidFill>
                  <a:schemeClr val="bg1"/>
                </a:solidFill>
              </a:rPr>
              <a:t>Logbook Support</a:t>
            </a:r>
          </a:p>
        </p:txBody>
      </p:sp>
      <p:pic>
        <p:nvPicPr>
          <p:cNvPr id="28676" name="Picture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066800"/>
            <a:ext cx="57150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Dan Wall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5791200" y="990600"/>
            <a:ext cx="2794000" cy="3352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678" name="Title 1"/>
          <p:cNvSpPr>
            <a:spLocks noGrp="1"/>
          </p:cNvSpPr>
          <p:nvPr>
            <p:ph type="title"/>
          </p:nvPr>
        </p:nvSpPr>
        <p:spPr>
          <a:xfrm>
            <a:off x="0" y="-304800"/>
            <a:ext cx="9144000" cy="1143000"/>
          </a:xfrm>
        </p:spPr>
        <p:txBody>
          <a:bodyPr/>
          <a:lstStyle/>
          <a:p>
            <a:pPr algn="ctr"/>
            <a:r>
              <a:rPr lang="en-US" b="1" dirty="0" smtClean="0">
                <a:latin typeface="Arial" charset="0"/>
                <a:cs typeface="Arial" charset="0"/>
              </a:rPr>
              <a:t>120,248 Users ▪ 1,066,308,545 QSO Records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0" y="-304800"/>
            <a:ext cx="8991600" cy="1143000"/>
          </a:xfrm>
        </p:spPr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ARRL Affiliated Clubs</a:t>
            </a: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838200"/>
            <a:ext cx="5715000" cy="560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66800" y="1066800"/>
            <a:ext cx="6477000" cy="5181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286000" y="4343400"/>
            <a:ext cx="5257800" cy="2032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bg1"/>
                </a:solidFill>
                <a:latin typeface="+mj-lt"/>
              </a:rPr>
              <a:t>2,300 ARRL Affiliated Clubs</a:t>
            </a:r>
          </a:p>
          <a:p>
            <a:pPr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bg1"/>
                </a:solidFill>
                <a:latin typeface="+mj-lt"/>
              </a:rPr>
              <a:t>Norm Fusaro, W3IZ , Club Support</a:t>
            </a:r>
          </a:p>
          <a:p>
            <a:pPr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defRPr/>
            </a:pPr>
            <a:endParaRPr lang="en-US" sz="2800" b="1" dirty="0">
              <a:solidFill>
                <a:schemeClr val="bg1"/>
              </a:solidFill>
              <a:latin typeface="+mj-lt"/>
            </a:endParaRPr>
          </a:p>
          <a:p>
            <a:pPr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defRPr/>
            </a:pPr>
            <a:endParaRPr lang="en-US" sz="2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" name="Picture 8" descr="Norm Fusaro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33400" y="914400"/>
            <a:ext cx="4227303" cy="320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2773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Club Support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The ARRL Outgoing QSL Service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04800" y="1066800"/>
            <a:ext cx="8001000" cy="4419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700" dirty="0"/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4495800" y="1295400"/>
            <a:ext cx="3429000" cy="17541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fontAlgn="auto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bg1"/>
                </a:solidFill>
                <a:latin typeface="+mj-lt"/>
              </a:rPr>
              <a:t>Rose-Anne Lawrence</a:t>
            </a:r>
            <a:br>
              <a:rPr lang="en-US" sz="2400" b="1" dirty="0">
                <a:solidFill>
                  <a:schemeClr val="bg1"/>
                </a:solidFill>
                <a:latin typeface="+mj-lt"/>
              </a:rPr>
            </a:br>
            <a:r>
              <a:rPr lang="en-US" sz="2400" b="1" dirty="0">
                <a:solidFill>
                  <a:schemeClr val="bg1"/>
                </a:solidFill>
                <a:latin typeface="+mj-lt"/>
              </a:rPr>
              <a:t>KB1DMW</a:t>
            </a:r>
            <a:br>
              <a:rPr lang="en-US" sz="2400" b="1" dirty="0">
                <a:solidFill>
                  <a:schemeClr val="bg1"/>
                </a:solidFill>
                <a:latin typeface="+mj-lt"/>
              </a:rPr>
            </a:br>
            <a:r>
              <a:rPr lang="en-US" sz="2400" b="1" dirty="0">
                <a:solidFill>
                  <a:schemeClr val="bg1"/>
                </a:solidFill>
                <a:latin typeface="+mj-lt"/>
              </a:rPr>
              <a:t> </a:t>
            </a:r>
          </a:p>
        </p:txBody>
      </p:sp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55776" y="858103"/>
            <a:ext cx="3787624" cy="35614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304800" y="4648200"/>
            <a:ext cx="7848600" cy="1066800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Processes more than </a:t>
            </a:r>
            <a:r>
              <a:rPr lang="en-US" sz="2800" b="1" dirty="0">
                <a:solidFill>
                  <a:schemeClr val="bg1"/>
                </a:solidFill>
                <a:latin typeface="+mj-lt"/>
              </a:rPr>
              <a:t>800,000 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QSLs annually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The ARRL Outgoing QSL Service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28600" y="762000"/>
            <a:ext cx="7543800" cy="4572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700" dirty="0"/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4495800" y="1295400"/>
            <a:ext cx="3429000" cy="16160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fontAlgn="auto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+mj-lt"/>
              </a:rPr>
              <a:t>Rose-Anne Lawrence</a:t>
            </a:r>
            <a:br>
              <a:rPr lang="en-US" sz="2000" b="1" dirty="0">
                <a:solidFill>
                  <a:schemeClr val="bg1"/>
                </a:solidFill>
                <a:latin typeface="+mj-lt"/>
              </a:rPr>
            </a:br>
            <a:r>
              <a:rPr lang="en-US" sz="2000" b="1" dirty="0">
                <a:solidFill>
                  <a:schemeClr val="bg1"/>
                </a:solidFill>
                <a:latin typeface="+mj-lt"/>
              </a:rPr>
              <a:t>KB1DMW</a:t>
            </a:r>
            <a:r>
              <a:rPr lang="en-US" sz="2400" b="1" dirty="0">
                <a:solidFill>
                  <a:schemeClr val="bg1"/>
                </a:solidFill>
                <a:latin typeface="+mj-lt"/>
              </a:rPr>
              <a:t/>
            </a:r>
            <a:br>
              <a:rPr lang="en-US" sz="2400" b="1" dirty="0">
                <a:solidFill>
                  <a:schemeClr val="bg1"/>
                </a:solidFill>
                <a:latin typeface="+mj-lt"/>
              </a:rPr>
            </a:br>
            <a:r>
              <a:rPr lang="en-US" sz="2400" b="1" dirty="0">
                <a:solidFill>
                  <a:schemeClr val="bg1"/>
                </a:solidFill>
                <a:latin typeface="+mj-lt"/>
              </a:rPr>
              <a:t> </a:t>
            </a: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228600" y="4800600"/>
            <a:ext cx="7543800" cy="523875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bg1"/>
                </a:solidFill>
                <a:latin typeface="+mj-lt"/>
              </a:rPr>
              <a:t>About 2 Tons of Cards Shipped in 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2016!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4822" name="Picture 6" descr="Card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219200"/>
            <a:ext cx="7010400" cy="320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cs typeface="Arial" charset="0"/>
              </a:rPr>
              <a:t>ARRL Headquarters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19200" y="5715000"/>
            <a:ext cx="5715000" cy="954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225 Main Street </a:t>
            </a:r>
            <a:b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Newington, Connecticut</a:t>
            </a:r>
          </a:p>
        </p:txBody>
      </p:sp>
      <p:pic>
        <p:nvPicPr>
          <p:cNvPr id="5" name="Picture 4" descr="ARRL HQ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1295400" y="1219200"/>
            <a:ext cx="6324600" cy="4419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ARRL Publications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6096000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Print and Digital Editions</a:t>
            </a:r>
          </a:p>
        </p:txBody>
      </p:sp>
      <p:pic>
        <p:nvPicPr>
          <p:cNvPr id="3994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685800"/>
            <a:ext cx="3962400" cy="513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ARRL Publications</a:t>
            </a:r>
          </a:p>
        </p:txBody>
      </p:sp>
      <p:sp>
        <p:nvSpPr>
          <p:cNvPr id="6" name="Rectangle 5"/>
          <p:cNvSpPr/>
          <p:nvPr/>
        </p:nvSpPr>
        <p:spPr>
          <a:xfrm>
            <a:off x="419100" y="1776413"/>
            <a:ext cx="4076700" cy="3405187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457200" y="4300538"/>
            <a:ext cx="4191000" cy="72866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b="1">
                <a:solidFill>
                  <a:schemeClr val="bg1"/>
                </a:solidFill>
                <a:latin typeface="+mj-lt"/>
              </a:rPr>
              <a:t>Becky Schoenfeld, W1BXY</a:t>
            </a:r>
            <a:endParaRPr lang="en-US" b="1" dirty="0">
              <a:solidFill>
                <a:schemeClr val="bg1"/>
              </a:solidFill>
              <a:latin typeface="+mj-lt"/>
            </a:endParaRPr>
          </a:p>
          <a:p>
            <a:pPr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  <a:latin typeface="+mj-lt"/>
              </a:rPr>
              <a:t>Managing Editor, </a:t>
            </a:r>
            <a:r>
              <a:rPr lang="en-US" b="1" i="1" dirty="0">
                <a:solidFill>
                  <a:schemeClr val="bg1"/>
                </a:solidFill>
                <a:latin typeface="+mj-lt"/>
              </a:rPr>
              <a:t>QST</a:t>
            </a:r>
            <a:endParaRPr lang="en-US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91100" y="1905000"/>
            <a:ext cx="3695700" cy="3429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5029200" y="4419600"/>
            <a:ext cx="3505200" cy="11176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  <a:latin typeface="+mj-lt"/>
              </a:rPr>
              <a:t>Steve Ford, WB8IMY</a:t>
            </a:r>
          </a:p>
          <a:p>
            <a:pPr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  <a:latin typeface="+mj-lt"/>
              </a:rPr>
              <a:t>Manager ARRL Publications</a:t>
            </a:r>
            <a:endParaRPr lang="en-US" dirty="0">
              <a:solidFill>
                <a:schemeClr val="bg1"/>
              </a:solidFill>
              <a:latin typeface="+mj-lt"/>
            </a:endParaRPr>
          </a:p>
          <a:p>
            <a:pPr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181600" y="838047"/>
            <a:ext cx="2010426" cy="33222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 descr="Becky S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04535" y="838047"/>
            <a:ext cx="2491671" cy="33222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 QEX ▪ NCJ</a:t>
            </a:r>
          </a:p>
        </p:txBody>
      </p:sp>
      <p:pic>
        <p:nvPicPr>
          <p:cNvPr id="4096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066800"/>
            <a:ext cx="260508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981200"/>
            <a:ext cx="25527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150 Books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1400" y="762000"/>
            <a:ext cx="1598613" cy="2132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0" name="Picture 4" descr="A History of QST Volume 2: Advertis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66900" y="1787525"/>
            <a:ext cx="1547813" cy="2060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ircuit Simulation and Analysi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78013" y="4481513"/>
            <a:ext cx="1612900" cy="1998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am Radio for Arduino and PICAX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84575" y="3197225"/>
            <a:ext cx="1595438" cy="2060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34000" y="1811338"/>
            <a:ext cx="1609725" cy="1998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62800" y="3179763"/>
            <a:ext cx="1673225" cy="2078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334000" y="4419600"/>
            <a:ext cx="1658938" cy="2060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52400" y="3173413"/>
            <a:ext cx="1549400" cy="2065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148513" y="781050"/>
            <a:ext cx="1658937" cy="2060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52400" y="762000"/>
            <a:ext cx="1549400" cy="2065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4800" y="838200"/>
            <a:ext cx="6553200" cy="5257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403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Electronic Newsletters</a:t>
            </a:r>
          </a:p>
        </p:txBody>
      </p:sp>
      <p:sp>
        <p:nvSpPr>
          <p:cNvPr id="44036" name="Text Box 14"/>
          <p:cNvSpPr txBox="1">
            <a:spLocks noChangeArrowheads="1"/>
          </p:cNvSpPr>
          <p:nvPr/>
        </p:nvSpPr>
        <p:spPr bwMode="auto">
          <a:xfrm>
            <a:off x="609600" y="920750"/>
            <a:ext cx="4724400" cy="6370638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sz="2800" i="1">
                <a:solidFill>
                  <a:schemeClr val="bg1"/>
                </a:solidFill>
              </a:rPr>
              <a:t>ARRL Letter  </a:t>
            </a:r>
          </a:p>
          <a:p>
            <a:pPr eaLnBrk="1" hangingPunct="1">
              <a:lnSpc>
                <a:spcPct val="150000"/>
              </a:lnSpc>
            </a:pPr>
            <a:r>
              <a:rPr lang="en-US" sz="2800" i="1">
                <a:solidFill>
                  <a:schemeClr val="bg1"/>
                </a:solidFill>
              </a:rPr>
              <a:t>ARES E-Letter </a:t>
            </a:r>
          </a:p>
          <a:p>
            <a:pPr eaLnBrk="1" hangingPunct="1">
              <a:lnSpc>
                <a:spcPct val="150000"/>
              </a:lnSpc>
            </a:pPr>
            <a:r>
              <a:rPr lang="en-US" sz="2800" i="1">
                <a:solidFill>
                  <a:schemeClr val="bg1"/>
                </a:solidFill>
              </a:rPr>
              <a:t>ARRL Contest Update</a:t>
            </a:r>
          </a:p>
          <a:p>
            <a:pPr eaLnBrk="1" hangingPunct="1">
              <a:lnSpc>
                <a:spcPct val="150000"/>
              </a:lnSpc>
            </a:pPr>
            <a:r>
              <a:rPr lang="en-US" sz="2800" i="1">
                <a:solidFill>
                  <a:schemeClr val="bg1"/>
                </a:solidFill>
              </a:rPr>
              <a:t>Radio Waves</a:t>
            </a:r>
          </a:p>
          <a:p>
            <a:pPr eaLnBrk="1" hangingPunct="1">
              <a:lnSpc>
                <a:spcPct val="150000"/>
              </a:lnSpc>
            </a:pPr>
            <a:r>
              <a:rPr lang="en-US" sz="2800" i="1">
                <a:solidFill>
                  <a:schemeClr val="bg1"/>
                </a:solidFill>
              </a:rPr>
              <a:t>Instructor’s Newsletter</a:t>
            </a:r>
          </a:p>
          <a:p>
            <a:pPr eaLnBrk="1" hangingPunct="1">
              <a:lnSpc>
                <a:spcPct val="150000"/>
              </a:lnSpc>
            </a:pPr>
            <a:r>
              <a:rPr lang="en-US" sz="2800" i="1">
                <a:solidFill>
                  <a:schemeClr val="bg1"/>
                </a:solidFill>
              </a:rPr>
              <a:t>Legislative Update </a:t>
            </a:r>
          </a:p>
          <a:p>
            <a:pPr eaLnBrk="1" hangingPunct="1">
              <a:lnSpc>
                <a:spcPct val="150000"/>
              </a:lnSpc>
            </a:pPr>
            <a:r>
              <a:rPr lang="en-US" sz="2800" i="1">
                <a:solidFill>
                  <a:schemeClr val="bg1"/>
                </a:solidFill>
              </a:rPr>
              <a:t>Contact –Public Relations </a:t>
            </a:r>
          </a:p>
          <a:p>
            <a:pPr eaLnBrk="1" hangingPunct="1">
              <a:lnSpc>
                <a:spcPct val="150000"/>
              </a:lnSpc>
            </a:pPr>
            <a:r>
              <a:rPr lang="en-US" sz="2800" i="1">
                <a:solidFill>
                  <a:schemeClr val="bg1"/>
                </a:solidFill>
              </a:rPr>
              <a:t>VEC News</a:t>
            </a:r>
          </a:p>
          <a:p>
            <a:pPr eaLnBrk="1" hangingPunct="1"/>
            <a:endParaRPr lang="en-US" sz="2400" i="1">
              <a:solidFill>
                <a:schemeClr val="bg1"/>
              </a:solidFill>
            </a:endParaRPr>
          </a:p>
          <a:p>
            <a:pPr eaLnBrk="1" hangingPunct="1">
              <a:spcBef>
                <a:spcPct val="50000"/>
              </a:spcBef>
            </a:pPr>
            <a:endParaRPr lang="en-US" sz="32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4800" y="838200"/>
            <a:ext cx="6553200" cy="5257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505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ARRL Business Services</a:t>
            </a:r>
          </a:p>
        </p:txBody>
      </p:sp>
      <p:sp>
        <p:nvSpPr>
          <p:cNvPr id="45060" name="Text Box 14"/>
          <p:cNvSpPr txBox="1">
            <a:spLocks noChangeArrowheads="1"/>
          </p:cNvSpPr>
          <p:nvPr/>
        </p:nvSpPr>
        <p:spPr bwMode="auto">
          <a:xfrm>
            <a:off x="609600" y="920750"/>
            <a:ext cx="4724400" cy="3970338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sz="2400">
                <a:solidFill>
                  <a:schemeClr val="bg1"/>
                </a:solidFill>
              </a:rPr>
              <a:t>- Advertising Sales for:</a:t>
            </a:r>
          </a:p>
          <a:p>
            <a:pPr eaLnBrk="1" hangingPunct="1">
              <a:lnSpc>
                <a:spcPct val="150000"/>
              </a:lnSpc>
            </a:pPr>
            <a:r>
              <a:rPr lang="en-US" sz="2400">
                <a:solidFill>
                  <a:schemeClr val="bg1"/>
                </a:solidFill>
              </a:rPr>
              <a:t>  - </a:t>
            </a:r>
            <a:r>
              <a:rPr lang="en-US" sz="2400" i="1">
                <a:solidFill>
                  <a:schemeClr val="bg1"/>
                </a:solidFill>
              </a:rPr>
              <a:t>QST ▪ NCJ ▪ QEX</a:t>
            </a:r>
          </a:p>
          <a:p>
            <a:pPr eaLnBrk="1" hangingPunct="1">
              <a:lnSpc>
                <a:spcPct val="150000"/>
              </a:lnSpc>
            </a:pPr>
            <a:r>
              <a:rPr lang="en-US" sz="2400">
                <a:solidFill>
                  <a:schemeClr val="bg1"/>
                </a:solidFill>
              </a:rPr>
              <a:t>  - ARRL Publications</a:t>
            </a:r>
          </a:p>
          <a:p>
            <a:pPr eaLnBrk="1" hangingPunct="1">
              <a:lnSpc>
                <a:spcPct val="150000"/>
              </a:lnSpc>
            </a:pPr>
            <a:r>
              <a:rPr lang="en-US" sz="2400">
                <a:solidFill>
                  <a:schemeClr val="bg1"/>
                </a:solidFill>
              </a:rPr>
              <a:t>  - E-Newsletters</a:t>
            </a:r>
          </a:p>
          <a:p>
            <a:pPr eaLnBrk="1" hangingPunct="1">
              <a:lnSpc>
                <a:spcPct val="150000"/>
              </a:lnSpc>
            </a:pPr>
            <a:r>
              <a:rPr lang="en-US" sz="2400">
                <a:solidFill>
                  <a:schemeClr val="bg1"/>
                </a:solidFill>
              </a:rPr>
              <a:t>- Wholesale Book Dealers</a:t>
            </a:r>
          </a:p>
          <a:p>
            <a:pPr eaLnBrk="1" hangingPunct="1"/>
            <a:endParaRPr lang="en-US" sz="2400">
              <a:solidFill>
                <a:schemeClr val="bg1"/>
              </a:solidFill>
            </a:endParaRPr>
          </a:p>
          <a:p>
            <a:pPr eaLnBrk="1" hangingPunct="1">
              <a:spcBef>
                <a:spcPct val="50000"/>
              </a:spcBef>
            </a:pPr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2522538" y="5181600"/>
            <a:ext cx="4191000" cy="9413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r"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Janet Rocco  W1JLR</a:t>
            </a:r>
            <a:endParaRPr lang="en-US" sz="2400" b="1" dirty="0">
              <a:solidFill>
                <a:schemeClr val="bg1"/>
              </a:solidFill>
              <a:latin typeface="+mj-lt"/>
            </a:endParaRPr>
          </a:p>
          <a:p>
            <a:pPr algn="r"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Advertising  Sales Manager</a:t>
            </a:r>
            <a:endParaRPr lang="en-US" sz="2400" i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" name="Picture 7" descr="IMG_0408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914900" y="1016000"/>
            <a:ext cx="3009900" cy="401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Advertising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96200" y="609600"/>
            <a:ext cx="1092200" cy="4713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608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0" y="838200"/>
            <a:ext cx="3429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838200"/>
            <a:ext cx="3438525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Marketing and Membership</a:t>
            </a:r>
          </a:p>
        </p:txBody>
      </p:sp>
      <p:sp>
        <p:nvSpPr>
          <p:cNvPr id="5" name="Rectangle 4"/>
          <p:cNvSpPr/>
          <p:nvPr/>
        </p:nvSpPr>
        <p:spPr>
          <a:xfrm>
            <a:off x="228600" y="685800"/>
            <a:ext cx="8763000" cy="4800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3429000" y="4240213"/>
            <a:ext cx="2667000" cy="1016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+mj-lt"/>
              </a:rPr>
              <a:t>Bob Inderbitzen, NQ1R</a:t>
            </a:r>
            <a:br>
              <a:rPr lang="en-US" sz="2000" dirty="0">
                <a:solidFill>
                  <a:schemeClr val="bg1"/>
                </a:solidFill>
                <a:latin typeface="+mj-lt"/>
              </a:rPr>
            </a:br>
            <a:r>
              <a:rPr lang="en-US" sz="2000" dirty="0">
                <a:solidFill>
                  <a:schemeClr val="bg1"/>
                </a:solidFill>
                <a:latin typeface="+mj-lt"/>
              </a:rPr>
              <a:t>Department Manag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er</a:t>
            </a:r>
          </a:p>
        </p:txBody>
      </p:sp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6019800" y="4267200"/>
            <a:ext cx="2667000" cy="7381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+mj-lt"/>
              </a:rPr>
              <a:t>Yvette Vinci, KC1AIM</a:t>
            </a:r>
          </a:p>
          <a:p>
            <a:pPr algn="ctr" fontAlgn="auto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+mj-lt"/>
              </a:rPr>
              <a:t>Circulation Manager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457200" y="4252913"/>
            <a:ext cx="2819400" cy="7080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+mj-lt"/>
              </a:rPr>
              <a:t>Diane Petrilli, KB1RNF Membership Manager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505200" y="1295400"/>
            <a:ext cx="2255520" cy="2819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019800" y="1295400"/>
            <a:ext cx="2588301" cy="2819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http://www.arrl.org/images/view/News/nms_608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33400" y="1295400"/>
            <a:ext cx="2655339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1000" y="685800"/>
            <a:ext cx="7315200" cy="3581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017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Marketing and Membership</a:t>
            </a:r>
          </a:p>
        </p:txBody>
      </p:sp>
      <p:sp>
        <p:nvSpPr>
          <p:cNvPr id="50180" name="Text Box 14"/>
          <p:cNvSpPr txBox="1">
            <a:spLocks noChangeArrowheads="1"/>
          </p:cNvSpPr>
          <p:nvPr/>
        </p:nvSpPr>
        <p:spPr bwMode="auto">
          <a:xfrm>
            <a:off x="914400" y="1371600"/>
            <a:ext cx="7162800" cy="2800350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sz="3200" b="1">
                <a:solidFill>
                  <a:schemeClr val="bg1"/>
                </a:solidFill>
              </a:rPr>
              <a:t>Excellence in serving members </a:t>
            </a:r>
          </a:p>
          <a:p>
            <a:pPr eaLnBrk="1" hangingPunct="1">
              <a:lnSpc>
                <a:spcPct val="150000"/>
              </a:lnSpc>
            </a:pPr>
            <a:r>
              <a:rPr lang="en-US" sz="3200" b="1">
                <a:solidFill>
                  <a:schemeClr val="bg1"/>
                </a:solidFill>
              </a:rPr>
              <a:t>and customers is our #1 Priority!</a:t>
            </a:r>
          </a:p>
          <a:p>
            <a:pPr algn="r" eaLnBrk="1" hangingPunct="1"/>
            <a:endParaRPr lang="en-US" sz="3200" b="1">
              <a:solidFill>
                <a:srgbClr val="626160"/>
              </a:solidFill>
            </a:endParaRPr>
          </a:p>
          <a:p>
            <a:pPr algn="r" eaLnBrk="1" hangingPunct="1">
              <a:spcBef>
                <a:spcPct val="50000"/>
              </a:spcBef>
            </a:pPr>
            <a:endParaRPr lang="en-US" sz="3200" b="1">
              <a:solidFill>
                <a:srgbClr val="62616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5181600" y="2819400"/>
            <a:ext cx="21336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Marketing and Membership</a:t>
            </a:r>
          </a:p>
        </p:txBody>
      </p:sp>
      <p:sp>
        <p:nvSpPr>
          <p:cNvPr id="5" name="Rectangle 4"/>
          <p:cNvSpPr/>
          <p:nvPr/>
        </p:nvSpPr>
        <p:spPr>
          <a:xfrm>
            <a:off x="304800" y="955675"/>
            <a:ext cx="6553200" cy="460692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1204" name="Text Box 14"/>
          <p:cNvSpPr txBox="1">
            <a:spLocks noChangeArrowheads="1"/>
          </p:cNvSpPr>
          <p:nvPr/>
        </p:nvSpPr>
        <p:spPr bwMode="auto">
          <a:xfrm>
            <a:off x="609600" y="1114425"/>
            <a:ext cx="5181600" cy="4524375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sz="2400">
                <a:solidFill>
                  <a:schemeClr val="bg1"/>
                </a:solidFill>
              </a:rPr>
              <a:t>Questions about:</a:t>
            </a:r>
          </a:p>
          <a:p>
            <a:pPr lvl="1" eaLnBrk="1" hangingPunct="1">
              <a:lnSpc>
                <a:spcPct val="150000"/>
              </a:lnSpc>
            </a:pPr>
            <a:r>
              <a:rPr lang="en-US" sz="2400">
                <a:solidFill>
                  <a:schemeClr val="bg1"/>
                </a:solidFill>
              </a:rPr>
              <a:t>- Membership</a:t>
            </a:r>
          </a:p>
          <a:p>
            <a:pPr lvl="1" eaLnBrk="1" hangingPunct="1">
              <a:lnSpc>
                <a:spcPct val="150000"/>
              </a:lnSpc>
            </a:pPr>
            <a:r>
              <a:rPr lang="en-US" sz="2400">
                <a:solidFill>
                  <a:schemeClr val="bg1"/>
                </a:solidFill>
              </a:rPr>
              <a:t>- Circulation (</a:t>
            </a:r>
            <a:r>
              <a:rPr lang="en-US" sz="2400" i="1">
                <a:solidFill>
                  <a:schemeClr val="bg1"/>
                </a:solidFill>
              </a:rPr>
              <a:t>QST ▪ NCJ ▪ QEX</a:t>
            </a:r>
            <a:r>
              <a:rPr lang="en-US" sz="2400">
                <a:solidFill>
                  <a:schemeClr val="bg1"/>
                </a:solidFill>
              </a:rPr>
              <a:t>)</a:t>
            </a:r>
          </a:p>
          <a:p>
            <a:pPr lvl="1" eaLnBrk="1" hangingPunct="1">
              <a:lnSpc>
                <a:spcPct val="150000"/>
              </a:lnSpc>
            </a:pPr>
            <a:r>
              <a:rPr lang="en-US" sz="2400">
                <a:solidFill>
                  <a:schemeClr val="bg1"/>
                </a:solidFill>
              </a:rPr>
              <a:t>- Publications and Product Sales</a:t>
            </a:r>
          </a:p>
          <a:p>
            <a:pPr lvl="1" eaLnBrk="1" hangingPunct="1">
              <a:lnSpc>
                <a:spcPct val="150000"/>
              </a:lnSpc>
            </a:pPr>
            <a:r>
              <a:rPr lang="en-US" sz="2400">
                <a:solidFill>
                  <a:schemeClr val="bg1"/>
                </a:solidFill>
              </a:rPr>
              <a:t>- Order Fulfillment</a:t>
            </a:r>
          </a:p>
          <a:p>
            <a:pPr lvl="1" eaLnBrk="1" hangingPunct="1">
              <a:lnSpc>
                <a:spcPct val="150000"/>
              </a:lnSpc>
            </a:pPr>
            <a:r>
              <a:rPr lang="en-US" sz="2400">
                <a:solidFill>
                  <a:schemeClr val="bg1"/>
                </a:solidFill>
              </a:rPr>
              <a:t>- Customer Service</a:t>
            </a:r>
          </a:p>
          <a:p>
            <a:pPr eaLnBrk="1" hangingPunct="1"/>
            <a:endParaRPr lang="en-US" sz="2400">
              <a:solidFill>
                <a:schemeClr val="bg1"/>
              </a:solidFill>
            </a:endParaRPr>
          </a:p>
          <a:p>
            <a:pPr eaLnBrk="1" hangingPunct="1">
              <a:spcBef>
                <a:spcPct val="50000"/>
              </a:spcBef>
            </a:pPr>
            <a:endParaRPr lang="en-US" sz="32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cs typeface="Arial" charset="0"/>
              </a:rPr>
              <a:t>ARRL Headquarters</a:t>
            </a:r>
          </a:p>
        </p:txBody>
      </p:sp>
      <p:pic>
        <p:nvPicPr>
          <p:cNvPr id="11267" name="Picture 5" descr="hal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3400"/>
            <a:ext cx="91694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Volunteer Exam Coordinator (VEC)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57200" y="1030288"/>
            <a:ext cx="8077200" cy="431165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5715000" y="1231900"/>
            <a:ext cx="2743200" cy="39147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bg1"/>
                </a:solidFill>
                <a:latin typeface="+mj-lt"/>
              </a:rPr>
              <a:t>Maria Somma, AB1FM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bg1"/>
                </a:solidFill>
                <a:latin typeface="+mj-lt"/>
              </a:rPr>
              <a:t>VEC Manager</a:t>
            </a:r>
          </a:p>
          <a:p>
            <a:pPr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defRPr/>
            </a:pPr>
            <a:endParaRPr lang="en-US" sz="2400" b="1" dirty="0">
              <a:solidFill>
                <a:schemeClr val="bg1"/>
              </a:solidFill>
              <a:latin typeface="+mj-lt"/>
            </a:endParaRPr>
          </a:p>
          <a:p>
            <a:pPr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bg1"/>
                </a:solidFill>
                <a:latin typeface="+mj-lt"/>
              </a:rPr>
              <a:t>Perry Green, WY1O</a:t>
            </a:r>
          </a:p>
          <a:p>
            <a:pPr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bg1"/>
                </a:solidFill>
                <a:latin typeface="+mj-lt"/>
              </a:rPr>
              <a:t>Assistant Manager</a:t>
            </a:r>
          </a:p>
          <a:p>
            <a:pPr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  <a:latin typeface="+mj-lt"/>
              </a:rPr>
              <a:t/>
            </a:r>
            <a:br>
              <a:rPr lang="en-US" b="1" dirty="0">
                <a:solidFill>
                  <a:schemeClr val="bg1"/>
                </a:solidFill>
                <a:latin typeface="+mj-lt"/>
              </a:rPr>
            </a:br>
            <a:r>
              <a:rPr lang="en-US" b="1" dirty="0">
                <a:solidFill>
                  <a:schemeClr val="bg1"/>
                </a:solidFill>
                <a:latin typeface="+mj-lt"/>
              </a:rPr>
              <a:t> </a:t>
            </a:r>
          </a:p>
        </p:txBody>
      </p:sp>
      <p:pic>
        <p:nvPicPr>
          <p:cNvPr id="7" name="Picture 12" descr="ARRL-VEC-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990600" y="838200"/>
            <a:ext cx="4500988" cy="3911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Volunteer Exam Coordinator (VEC)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457200"/>
            <a:ext cx="9448800" cy="6400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5" descr="Exams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371600" y="1066800"/>
            <a:ext cx="6400800" cy="48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Volunteer Exam Coordinator (VEC)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955675"/>
            <a:ext cx="8153400" cy="407352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609600" y="1219200"/>
            <a:ext cx="8458200" cy="2678113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1" hangingPunct="1"/>
            <a:r>
              <a:rPr lang="en-US" sz="2400" dirty="0">
                <a:solidFill>
                  <a:srgbClr val="FFFFFF"/>
                </a:solidFill>
              </a:rPr>
              <a:t>ARRL VEC administers </a:t>
            </a:r>
            <a:r>
              <a:rPr lang="en-US" sz="2400" dirty="0" smtClean="0">
                <a:solidFill>
                  <a:srgbClr val="FFFFFF"/>
                </a:solidFill>
              </a:rPr>
              <a:t>75% </a:t>
            </a:r>
            <a:r>
              <a:rPr lang="en-US" sz="2400" dirty="0">
                <a:solidFill>
                  <a:srgbClr val="FFFFFF"/>
                </a:solidFill>
              </a:rPr>
              <a:t>of all Amateur Radio exams</a:t>
            </a:r>
          </a:p>
          <a:p>
            <a:pPr eaLnBrk="1" hangingPunct="1"/>
            <a:endParaRPr lang="en-US" sz="2400" dirty="0">
              <a:solidFill>
                <a:srgbClr val="FFFFFF"/>
              </a:solidFill>
            </a:endParaRPr>
          </a:p>
          <a:p>
            <a:pPr eaLnBrk="1" hangingPunct="1"/>
            <a:r>
              <a:rPr lang="en-US" sz="2400" dirty="0">
                <a:solidFill>
                  <a:srgbClr val="FFFFFF"/>
                </a:solidFill>
              </a:rPr>
              <a:t>37,500 Volunteer Examiners</a:t>
            </a:r>
          </a:p>
          <a:p>
            <a:pPr eaLnBrk="1" hangingPunct="1"/>
            <a:endParaRPr lang="en-US" sz="2400" dirty="0">
              <a:solidFill>
                <a:srgbClr val="FFFFFF"/>
              </a:solidFill>
            </a:endParaRPr>
          </a:p>
          <a:p>
            <a:pPr eaLnBrk="1" hangingPunct="1"/>
            <a:r>
              <a:rPr lang="en-US" sz="2400" dirty="0">
                <a:solidFill>
                  <a:srgbClr val="FFFFFF"/>
                </a:solidFill>
              </a:rPr>
              <a:t>Over 51,000 exam elements administered </a:t>
            </a:r>
            <a:r>
              <a:rPr lang="en-US" sz="2400" dirty="0" smtClean="0">
                <a:solidFill>
                  <a:srgbClr val="FFFFFF"/>
                </a:solidFill>
              </a:rPr>
              <a:t>annually</a:t>
            </a:r>
            <a:endParaRPr lang="en-US" sz="2400" dirty="0">
              <a:solidFill>
                <a:srgbClr val="FFFFFF"/>
              </a:solidFill>
            </a:endParaRPr>
          </a:p>
          <a:p>
            <a:pPr eaLnBrk="1" hangingPunct="1"/>
            <a:endParaRPr lang="en-US" sz="2400" dirty="0">
              <a:solidFill>
                <a:srgbClr val="FFFFFF"/>
              </a:solidFill>
            </a:endParaRPr>
          </a:p>
          <a:p>
            <a:pPr eaLnBrk="1" hangingPunct="1"/>
            <a:r>
              <a:rPr lang="en-US" sz="2400" dirty="0">
                <a:solidFill>
                  <a:srgbClr val="FFFFFF"/>
                </a:solidFill>
              </a:rPr>
              <a:t>7,200 </a:t>
            </a:r>
            <a:r>
              <a:rPr lang="en-US" sz="2400" dirty="0" smtClean="0">
                <a:solidFill>
                  <a:srgbClr val="FFFFFF"/>
                </a:solidFill>
              </a:rPr>
              <a:t>+ sessions </a:t>
            </a:r>
            <a:r>
              <a:rPr lang="en-US" sz="2400" dirty="0">
                <a:solidFill>
                  <a:srgbClr val="FFFFFF"/>
                </a:solidFill>
              </a:rPr>
              <a:t>in </a:t>
            </a:r>
            <a:r>
              <a:rPr lang="en-US" sz="2400" dirty="0" smtClean="0">
                <a:solidFill>
                  <a:srgbClr val="FFFFFF"/>
                </a:solidFill>
              </a:rPr>
              <a:t>2016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Volunteer Exam Coordinator (VEC)</a:t>
            </a:r>
          </a:p>
        </p:txBody>
      </p:sp>
      <p:sp>
        <p:nvSpPr>
          <p:cNvPr id="5" name="Rectangle 4"/>
          <p:cNvSpPr/>
          <p:nvPr/>
        </p:nvSpPr>
        <p:spPr>
          <a:xfrm>
            <a:off x="381000" y="609600"/>
            <a:ext cx="6553200" cy="407352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5300" name="Text Box 14"/>
          <p:cNvSpPr txBox="1">
            <a:spLocks noChangeArrowheads="1"/>
          </p:cNvSpPr>
          <p:nvPr/>
        </p:nvSpPr>
        <p:spPr bwMode="auto">
          <a:xfrm>
            <a:off x="609600" y="762000"/>
            <a:ext cx="5867400" cy="3970338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sz="2400">
                <a:solidFill>
                  <a:schemeClr val="bg1"/>
                </a:solidFill>
              </a:rPr>
              <a:t>Questions:</a:t>
            </a:r>
          </a:p>
          <a:p>
            <a:pPr eaLnBrk="1" hangingPunct="1">
              <a:lnSpc>
                <a:spcPct val="150000"/>
              </a:lnSpc>
            </a:pPr>
            <a:r>
              <a:rPr lang="en-US" sz="2400">
                <a:solidFill>
                  <a:schemeClr val="bg1"/>
                </a:solidFill>
              </a:rPr>
              <a:t>- Where do I go to take the test?</a:t>
            </a:r>
          </a:p>
          <a:p>
            <a:pPr eaLnBrk="1" hangingPunct="1">
              <a:lnSpc>
                <a:spcPct val="150000"/>
              </a:lnSpc>
            </a:pPr>
            <a:r>
              <a:rPr lang="en-US" sz="2400">
                <a:solidFill>
                  <a:schemeClr val="bg1"/>
                </a:solidFill>
              </a:rPr>
              <a:t>- When will my license be issued?</a:t>
            </a:r>
          </a:p>
          <a:p>
            <a:pPr eaLnBrk="1" hangingPunct="1">
              <a:lnSpc>
                <a:spcPct val="150000"/>
              </a:lnSpc>
            </a:pPr>
            <a:r>
              <a:rPr lang="en-US" sz="2400">
                <a:solidFill>
                  <a:schemeClr val="bg1"/>
                </a:solidFill>
              </a:rPr>
              <a:t>- How do I renew my license?</a:t>
            </a:r>
          </a:p>
          <a:p>
            <a:pPr eaLnBrk="1" hangingPunct="1">
              <a:lnSpc>
                <a:spcPct val="150000"/>
              </a:lnSpc>
            </a:pPr>
            <a:r>
              <a:rPr lang="en-US" sz="2400">
                <a:solidFill>
                  <a:schemeClr val="bg1"/>
                </a:solidFill>
              </a:rPr>
              <a:t>- How do I get a vanity call sign?</a:t>
            </a:r>
          </a:p>
          <a:p>
            <a:pPr eaLnBrk="1" hangingPunct="1"/>
            <a:endParaRPr lang="en-US" sz="2400">
              <a:solidFill>
                <a:schemeClr val="bg1"/>
              </a:solidFill>
            </a:endParaRPr>
          </a:p>
          <a:p>
            <a:pPr eaLnBrk="1" hangingPunct="1">
              <a:spcBef>
                <a:spcPct val="50000"/>
              </a:spcBef>
            </a:pPr>
            <a:endParaRPr lang="en-US" sz="3200">
              <a:solidFill>
                <a:schemeClr val="bg1"/>
              </a:solidFill>
            </a:endParaRPr>
          </a:p>
        </p:txBody>
      </p:sp>
      <p:pic>
        <p:nvPicPr>
          <p:cNvPr id="6" name="Picture 5" descr="ARRL VEC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800600" y="3600450"/>
            <a:ext cx="4343400" cy="3257550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5850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632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228600"/>
            <a:ext cx="6705600" cy="622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W1AW</a:t>
            </a:r>
          </a:p>
        </p:txBody>
      </p:sp>
      <p:pic>
        <p:nvPicPr>
          <p:cNvPr id="4" name="Picture 2" descr="W1AW-Summer-640w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733800" y="991414"/>
            <a:ext cx="5181600" cy="34728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28600" y="1066800"/>
            <a:ext cx="3429000" cy="21383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6261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W1AW 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6261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The Hiram Percy Maxim Memorial Station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" y="4876800"/>
            <a:ext cx="78486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6261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W100AW made about 70,000 QSOs in 2014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143000" y="827088"/>
            <a:ext cx="7315200" cy="4648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837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W1AW Operating Studios</a:t>
            </a:r>
          </a:p>
        </p:txBody>
      </p:sp>
      <p:pic>
        <p:nvPicPr>
          <p:cNvPr id="9" name="Picture 8" descr="W1AW Studio One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698500" y="762000"/>
            <a:ext cx="5283200" cy="3962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2895600" y="4953000"/>
            <a:ext cx="5715000" cy="11541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3000" b="1" dirty="0">
                <a:solidFill>
                  <a:schemeClr val="bg1"/>
                </a:solidFill>
                <a:latin typeface="+mj-lt"/>
              </a:rPr>
              <a:t>Open for Visitors and Guests</a:t>
            </a:r>
            <a:endParaRPr lang="en-US" sz="3000" dirty="0">
              <a:solidFill>
                <a:schemeClr val="bg1"/>
              </a:solidFill>
              <a:latin typeface="+mj-lt"/>
            </a:endParaRPr>
          </a:p>
          <a:p>
            <a:pPr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defRPr/>
            </a:pPr>
            <a:endParaRPr lang="en-US" sz="30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cs typeface="Arial" charset="0"/>
              </a:rPr>
              <a:t>W1AW Broadcast Equipment</a:t>
            </a:r>
          </a:p>
        </p:txBody>
      </p:sp>
      <p:pic>
        <p:nvPicPr>
          <p:cNvPr id="5" name="Picture 4" descr="RJS_PHOTOGRAPHY-27 Main broadcast equipment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81000" y="685800"/>
            <a:ext cx="7315200" cy="48816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ARRL Information Technology Team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863740" y="762000"/>
            <a:ext cx="7010860" cy="4648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Additional ARRL Staff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57200" y="914400"/>
            <a:ext cx="8077200" cy="431165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44" name="Rectangle 8"/>
          <p:cNvSpPr>
            <a:spLocks noChangeArrowheads="1"/>
          </p:cNvSpPr>
          <p:nvPr/>
        </p:nvSpPr>
        <p:spPr bwMode="auto">
          <a:xfrm>
            <a:off x="685800" y="1066800"/>
            <a:ext cx="5410200" cy="491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sz="2800">
                <a:solidFill>
                  <a:srgbClr val="FFFFFF"/>
                </a:solidFill>
                <a:latin typeface="Times New Roman" pitchFamily="18" charset="0"/>
              </a:rPr>
              <a:t>- ARRL Mail Room</a:t>
            </a:r>
          </a:p>
          <a:p>
            <a:pPr eaLnBrk="1" hangingPunct="1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sz="2800">
                <a:solidFill>
                  <a:srgbClr val="FFFFFF"/>
                </a:solidFill>
                <a:latin typeface="Times New Roman" pitchFamily="18" charset="0"/>
              </a:rPr>
              <a:t> - ARRL Warehouse </a:t>
            </a:r>
          </a:p>
          <a:p>
            <a:pPr eaLnBrk="1" hangingPunct="1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sz="2800">
                <a:solidFill>
                  <a:srgbClr val="FFFFFF"/>
                </a:solidFill>
                <a:latin typeface="Times New Roman" pitchFamily="18" charset="0"/>
              </a:rPr>
              <a:t> - Building Management</a:t>
            </a:r>
          </a:p>
          <a:p>
            <a:pPr eaLnBrk="1" hangingPunct="1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sz="2800">
                <a:solidFill>
                  <a:srgbClr val="FFFFFF"/>
                </a:solidFill>
                <a:latin typeface="Times New Roman" pitchFamily="18" charset="0"/>
              </a:rPr>
              <a:t> - CFO Staff / Accounting  / HR</a:t>
            </a:r>
          </a:p>
          <a:p>
            <a:pPr eaLnBrk="1" hangingPunct="1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sz="2800">
                <a:solidFill>
                  <a:srgbClr val="FFFFFF"/>
                </a:solidFill>
                <a:latin typeface="Times New Roman" pitchFamily="18" charset="0"/>
              </a:rPr>
              <a:t> - Writers, Editors &amp; Columnists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cs typeface="Arial" charset="0"/>
              </a:rPr>
              <a:t>Chief Executive Officer</a:t>
            </a:r>
          </a:p>
        </p:txBody>
      </p:sp>
      <p:sp>
        <p:nvSpPr>
          <p:cNvPr id="8" name="Rectangle 7"/>
          <p:cNvSpPr/>
          <p:nvPr/>
        </p:nvSpPr>
        <p:spPr>
          <a:xfrm>
            <a:off x="2209800" y="1371600"/>
            <a:ext cx="6477000" cy="3886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3352800" y="1576388"/>
            <a:ext cx="5334000" cy="358251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Howard Michel WB2ITX- </a:t>
            </a:r>
            <a:r>
              <a:rPr lang="en-US" sz="2800" b="1" dirty="0">
                <a:solidFill>
                  <a:schemeClr val="bg1"/>
                </a:solidFill>
                <a:latin typeface="+mj-lt"/>
              </a:rPr>
              <a:t>CEO</a:t>
            </a:r>
          </a:p>
          <a:p>
            <a:pPr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chemeClr val="bg1"/>
                </a:solidFill>
                <a:latin typeface="+mn-lt"/>
              </a:rPr>
              <a:t> Regulatory, </a:t>
            </a:r>
          </a:p>
          <a:p>
            <a:pPr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chemeClr val="bg1"/>
                </a:solidFill>
                <a:latin typeface="+mn-lt"/>
              </a:rPr>
              <a:t> Spectrum Management, </a:t>
            </a:r>
          </a:p>
          <a:p>
            <a:pPr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chemeClr val="bg1"/>
                </a:solidFill>
                <a:latin typeface="+mn-lt"/>
              </a:rPr>
              <a:t> Advocacy, </a:t>
            </a:r>
          </a:p>
          <a:p>
            <a:pPr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chemeClr val="bg1"/>
                </a:solidFill>
                <a:latin typeface="+mn-lt"/>
              </a:rPr>
              <a:t> Government and Public </a:t>
            </a:r>
            <a:r>
              <a:rPr lang="en-US" sz="2400" dirty="0" smtClean="0">
                <a:solidFill>
                  <a:schemeClr val="bg1"/>
                </a:solidFill>
                <a:latin typeface="+mn-lt"/>
              </a:rPr>
              <a:t>Relations</a:t>
            </a:r>
          </a:p>
          <a:p>
            <a:pPr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chemeClr val="bg1"/>
                </a:solidFill>
                <a:latin typeface="+mn-lt"/>
              </a:rPr>
              <a:t>HQ Management</a:t>
            </a:r>
            <a:endParaRPr lang="en-US" sz="2400" dirty="0">
              <a:solidFill>
                <a:schemeClr val="bg1"/>
              </a:solidFill>
              <a:latin typeface="+mn-lt"/>
            </a:endParaRPr>
          </a:p>
          <a:p>
            <a:pPr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defRPr/>
            </a:pPr>
            <a:endParaRPr lang="en-US" sz="2400" dirty="0">
              <a:solidFill>
                <a:srgbClr val="FFC000"/>
              </a:solidFill>
              <a:latin typeface="+mn-lt"/>
            </a:endParaRPr>
          </a:p>
        </p:txBody>
      </p:sp>
      <p:pic>
        <p:nvPicPr>
          <p:cNvPr id="69642" name="Picture 10" descr="http://www3.arrl.org/nl/al/image/Howard-Michel-WB2IT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219200"/>
            <a:ext cx="2895600" cy="43434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5850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704850" y="228600"/>
            <a:ext cx="7696200" cy="29860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On behalf of all of us at ARRL, we thank you for your support. </a:t>
            </a:r>
            <a:endParaRPr lang="en-US" sz="4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r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 sz="3600" b="1" dirty="0">
              <a:solidFill>
                <a:srgbClr val="626160"/>
              </a:solidFill>
              <a:latin typeface="+mj-lt"/>
            </a:endParaRPr>
          </a:p>
          <a:p>
            <a:pPr algn="r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 sz="3600" b="1" i="1" dirty="0">
              <a:solidFill>
                <a:srgbClr val="626160"/>
              </a:solidFill>
              <a:latin typeface="+mj-lt"/>
            </a:endParaRPr>
          </a:p>
        </p:txBody>
      </p:sp>
      <p:pic>
        <p:nvPicPr>
          <p:cNvPr id="7" name="Picture 6" descr="Building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914400" y="1981200"/>
            <a:ext cx="5969000" cy="44767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So where do we go from here?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Parity Act </a:t>
            </a:r>
          </a:p>
          <a:p>
            <a:pPr lvl="1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Working with staff and lobbyists to update the text of the bill.</a:t>
            </a:r>
          </a:p>
          <a:p>
            <a:pPr lvl="1"/>
            <a:endParaRPr lang="en-US" sz="32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CAI is mounting heavy opposition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So where do we go from here?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8229600" cy="4525963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DXCC Card Checkers</a:t>
            </a:r>
          </a:p>
          <a:p>
            <a:pPr lvl="1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Rules updates</a:t>
            </a:r>
          </a:p>
          <a:p>
            <a:pPr lvl="1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Process to replace inactive checkers</a:t>
            </a:r>
          </a:p>
          <a:p>
            <a:pPr lvl="1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 checkers – strategically located</a:t>
            </a:r>
          </a:p>
          <a:p>
            <a:pPr lvl="1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Available to more hams</a:t>
            </a:r>
          </a:p>
          <a:p>
            <a:pPr lvl="1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 160 Meter Field Checkers</a:t>
            </a:r>
          </a:p>
          <a:p>
            <a:pPr lvl="1"/>
            <a:endParaRPr lang="en-US" sz="32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endParaRPr lang="en-US" sz="32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So where do we go from here?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ARES Updates Completed</a:t>
            </a:r>
          </a:p>
          <a:p>
            <a:pPr lvl="1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 is the person on the front line</a:t>
            </a:r>
          </a:p>
          <a:p>
            <a:pPr lvl="2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Full knowledge of needs in the field</a:t>
            </a:r>
          </a:p>
          <a:p>
            <a:pPr lvl="1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Alignment with NIMS</a:t>
            </a:r>
          </a:p>
          <a:p>
            <a:pPr lvl="2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 at top of hierarchy</a:t>
            </a:r>
          </a:p>
          <a:p>
            <a:pPr lvl="2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other ARES appointees support the EC</a:t>
            </a:r>
          </a:p>
          <a:p>
            <a:pPr lvl="1"/>
            <a:endParaRPr lang="en-US" sz="32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36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So where do we go from here?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1"/>
            <a:ext cx="8229600" cy="3962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" y="1600200"/>
            <a:ext cx="83820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ARES Updates</a:t>
            </a:r>
          </a:p>
          <a:p>
            <a:pPr lvl="1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Partners require training</a:t>
            </a:r>
          </a:p>
          <a:p>
            <a:pPr lvl="2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Confident about ARES capabilities</a:t>
            </a:r>
          </a:p>
          <a:p>
            <a:pPr lvl="2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Know where ARES Fits</a:t>
            </a:r>
          </a:p>
          <a:p>
            <a:pPr lvl="1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Selling the program</a:t>
            </a:r>
          </a:p>
          <a:p>
            <a:pPr lvl="2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ARRL HQ works at top levels</a:t>
            </a:r>
          </a:p>
          <a:p>
            <a:pPr lvl="2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Details agreement with Partners</a:t>
            </a:r>
          </a:p>
          <a:p>
            <a:pPr lvl="3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Based upon ARES capabilities, capacity, credentials, qualifications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So where do we go from here?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8915400" cy="4525963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ARES Reporting traditionally ineffective</a:t>
            </a:r>
          </a:p>
          <a:p>
            <a:pPr lvl="1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web based reporting system</a:t>
            </a:r>
          </a:p>
          <a:p>
            <a:pPr lvl="2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ARES Connect</a:t>
            </a:r>
          </a:p>
          <a:p>
            <a:pPr lvl="2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Each ARES Unit has its own pages</a:t>
            </a:r>
          </a:p>
          <a:p>
            <a:pPr lvl="3"/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Includes event calendar</a:t>
            </a:r>
          </a:p>
          <a:p>
            <a:pPr lvl="3"/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Members are all registered</a:t>
            </a:r>
          </a:p>
          <a:p>
            <a:pPr lvl="3"/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 can use database off line</a:t>
            </a:r>
          </a:p>
          <a:p>
            <a:pPr lvl="3"/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Members training records included</a:t>
            </a:r>
          </a:p>
          <a:p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So where do we go from here?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8915400" cy="4525963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National Traffic System </a:t>
            </a:r>
          </a:p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Foundation of ARRL</a:t>
            </a:r>
          </a:p>
          <a:p>
            <a:pPr lvl="1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Showing Limited Growth</a:t>
            </a:r>
          </a:p>
          <a:p>
            <a:pPr lvl="1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 Activity Levels</a:t>
            </a:r>
          </a:p>
          <a:p>
            <a:pPr lvl="1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Needs better interface in disasters</a:t>
            </a:r>
          </a:p>
          <a:p>
            <a:pPr lvl="2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 Study by PSEWG</a:t>
            </a:r>
          </a:p>
          <a:p>
            <a:pPr lvl="2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Recommendations due in 2020.</a:t>
            </a:r>
            <a:endParaRPr lang="en-US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So where do we go from here?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Amateur Radio Growth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 does it come from?</a:t>
            </a:r>
          </a:p>
          <a:p>
            <a:pPr lvl="2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Youth?</a:t>
            </a:r>
          </a:p>
          <a:p>
            <a:pPr lvl="2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Young Adults?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ham retention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Mentoring</a:t>
            </a:r>
          </a:p>
          <a:p>
            <a:pPr lvl="2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fail miserably at this !!!</a:t>
            </a: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So where do we go from here?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287963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Entry Level License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Team in place to look at need</a:t>
            </a:r>
          </a:p>
          <a:p>
            <a:pPr lvl="3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Type, Qualifications, Access</a:t>
            </a:r>
          </a:p>
          <a:p>
            <a:pPr lvl="3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Review of field study</a:t>
            </a:r>
          </a:p>
          <a:p>
            <a:pPr lvl="4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Advantages</a:t>
            </a:r>
          </a:p>
          <a:p>
            <a:pPr lvl="4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Disadvantages</a:t>
            </a:r>
          </a:p>
          <a:p>
            <a:pPr lvl="3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Decision &amp; Recommendation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FCC states “No new license levels”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Current Techs “sequestered” – no access to active HF bands….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So where do we go from here?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Greater Outreach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College Clubs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Schools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Corporate funding for Programs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Replace Legacy IT systems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Improve Internal Processes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 Accountability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Timely Decisions</a:t>
            </a:r>
          </a:p>
          <a:p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cs typeface="Arial" charset="0"/>
              </a:rPr>
              <a:t>Operations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1447800"/>
            <a:ext cx="8458200" cy="4572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532" name="Text Box 10"/>
          <p:cNvSpPr txBox="1">
            <a:spLocks noChangeArrowheads="1"/>
          </p:cNvSpPr>
          <p:nvPr/>
        </p:nvSpPr>
        <p:spPr bwMode="auto">
          <a:xfrm>
            <a:off x="609600" y="1600200"/>
            <a:ext cx="4495800" cy="28931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800" dirty="0" smtClean="0">
                <a:solidFill>
                  <a:schemeClr val="bg1"/>
                </a:solidFill>
              </a:rPr>
              <a:t>Radiosport-Field Services</a:t>
            </a:r>
            <a:endParaRPr lang="en-US" sz="28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Bef>
                <a:spcPct val="50000"/>
              </a:spcBef>
              <a:buFont typeface="Arial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smtClean="0">
                <a:solidFill>
                  <a:schemeClr val="bg1"/>
                </a:solidFill>
              </a:rPr>
              <a:t>Production - Editorial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 typeface="Arial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Regulatory Affairs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 typeface="Arial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 VEC</a:t>
            </a:r>
            <a:endParaRPr lang="en-US" sz="28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Bef>
                <a:spcPct val="50000"/>
              </a:spcBef>
              <a:buFont typeface="Arial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 ARRL Lab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5486400" y="3886200"/>
            <a:ext cx="3048000" cy="166199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Norm </a:t>
            </a:r>
            <a:r>
              <a:rPr lang="en-US" sz="2400" b="1" dirty="0" err="1" smtClean="0">
                <a:solidFill>
                  <a:schemeClr val="bg1"/>
                </a:solidFill>
                <a:latin typeface="+mj-lt"/>
              </a:rPr>
              <a:t>Fusaro</a:t>
            </a: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, W3IZ</a:t>
            </a:r>
            <a:endParaRPr lang="en-US" sz="2400" b="1" dirty="0">
              <a:solidFill>
                <a:schemeClr val="bg1"/>
              </a:solidFill>
              <a:latin typeface="+mj-lt"/>
            </a:endParaRPr>
          </a:p>
          <a:p>
            <a:pPr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Director of Operations</a:t>
            </a:r>
            <a:endParaRPr lang="en-US" sz="2400" b="1" dirty="0">
              <a:solidFill>
                <a:schemeClr val="bg1"/>
              </a:solidFill>
              <a:latin typeface="+mj-lt"/>
            </a:endParaRPr>
          </a:p>
          <a:p>
            <a:pPr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7" name="Picture 6" descr="Image result for Norm Fusaro, W3IZ">
            <a:hlinkClick r:id="rId2" tgtFrame="&quot;_blank&quot;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1143000"/>
            <a:ext cx="31242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914400" y="-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So where do we go from here?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609600" y="1295400"/>
            <a:ext cx="8229600" cy="498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New FCC monitoring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Program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3200" b="1" baseline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About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250 selected Monitoring Stations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Tested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Vetted Approved by FCC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Managed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by former FCC Official Riley Hollingsworth K4ZDH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914400" y="-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So where do we go from here?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609600" y="1295400"/>
            <a:ext cx="8229600" cy="498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Key July Board Actions</a:t>
            </a:r>
          </a:p>
          <a:p>
            <a:pPr marL="800100" lvl="1" indent="-342900" eaLnBrk="1" hangingPunct="1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Voted to oppose French proposal to allocate 144-146 MHz to aircraft.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800100" lvl="1" indent="-342900" eaLnBrk="1" hangingPunct="1">
              <a:spcBef>
                <a:spcPct val="20000"/>
              </a:spcBef>
              <a:buFont typeface="Arial" charset="0"/>
              <a:buChar char="•"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Added QRP operating to the RTTY Roundup.</a:t>
            </a:r>
          </a:p>
          <a:p>
            <a:pPr marL="800100" lvl="1" indent="-342900" eaLnBrk="1" hangingPunct="1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Directed counsel make appropriate filings with FCC relating to Automatically Controlled Digital operation.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So where do we go from here?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/>
          <a:lstStyle/>
          <a:p>
            <a:pPr algn="ctr">
              <a:buNone/>
            </a:pPr>
            <a:r>
              <a:rPr lang="en-US" sz="9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 and comments !!</a:t>
            </a:r>
            <a:endParaRPr lang="en-US" sz="9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OOPS, now wait a moment…..</a:t>
            </a:r>
            <a:endParaRPr lang="en-US" dirty="0"/>
          </a:p>
        </p:txBody>
      </p:sp>
      <p:pic>
        <p:nvPicPr>
          <p:cNvPr id="6" name="Picture 5" descr="Image result for columbo">
            <a:hlinkClick r:id="rId2" tgtFrame="&quot;_blank&quot;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295400"/>
            <a:ext cx="3124200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OOPS, now wait a moment…..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Image result for columbo">
            <a:hlinkClick r:id="rId2" tgtFrame="&quot;_blank&quot;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295400"/>
            <a:ext cx="3124200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800600" y="2133600"/>
            <a:ext cx="3886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Just what does ARRL do for me?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WIIFM      (What’s in it for me?)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Advocacy Programs</a:t>
            </a:r>
          </a:p>
          <a:p>
            <a:pPr lvl="1"/>
            <a:r>
              <a:rPr lang="en-US" dirty="0" smtClean="0"/>
              <a:t>PRB-1 and Antenna Protection Legislation</a:t>
            </a:r>
          </a:p>
          <a:p>
            <a:pPr lvl="1"/>
            <a:r>
              <a:rPr lang="en-US" dirty="0" smtClean="0"/>
              <a:t>Lobbies for spectrum protection - Intruders</a:t>
            </a:r>
          </a:p>
          <a:p>
            <a:pPr lvl="1"/>
            <a:r>
              <a:rPr lang="en-US" dirty="0" smtClean="0"/>
              <a:t>Lobbies for additional bands. - WARC and VLF</a:t>
            </a:r>
          </a:p>
          <a:p>
            <a:pPr lvl="1"/>
            <a:r>
              <a:rPr lang="en-US" dirty="0" smtClean="0"/>
              <a:t>Represents the interests of US hams at IARU</a:t>
            </a:r>
          </a:p>
          <a:p>
            <a:pPr lvl="1"/>
            <a:r>
              <a:rPr lang="en-US" dirty="0" smtClean="0"/>
              <a:t>Rules Enforcement - Amateur Auxiliary and New FCC Monitoring Program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ARRL  Laboratory</a:t>
            </a:r>
          </a:p>
          <a:p>
            <a:pPr lvl="1"/>
            <a:r>
              <a:rPr lang="en-US" dirty="0" smtClean="0"/>
              <a:t>Technical Information Service</a:t>
            </a:r>
          </a:p>
          <a:p>
            <a:pPr lvl="1"/>
            <a:r>
              <a:rPr lang="en-US" dirty="0" smtClean="0"/>
              <a:t>Tests new equipment and provides reports</a:t>
            </a:r>
          </a:p>
          <a:p>
            <a:pPr lvl="1"/>
            <a:r>
              <a:rPr lang="en-US" dirty="0" smtClean="0"/>
              <a:t>RFI Assistance</a:t>
            </a:r>
          </a:p>
          <a:p>
            <a:pPr lvl="1"/>
            <a:r>
              <a:rPr lang="en-US" dirty="0" smtClean="0"/>
              <a:t>Provides Social Media Programming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W1AW - Training and Bulletins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VEC – examinations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Free license renewal service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Publications - Technical and Operating Journals</a:t>
            </a:r>
          </a:p>
          <a:p>
            <a:pPr lvl="1"/>
            <a:r>
              <a:rPr lang="en-US" dirty="0" smtClean="0"/>
              <a:t>QST Monthly Journal</a:t>
            </a:r>
          </a:p>
          <a:p>
            <a:pPr lvl="1"/>
            <a:r>
              <a:rPr lang="en-US" dirty="0" smtClean="0"/>
              <a:t>QEX and NCJ Bi-Monthly Journals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QSL Service - incoming and outgoing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Training Courses</a:t>
            </a:r>
          </a:p>
          <a:p>
            <a:pPr lvl="1"/>
            <a:r>
              <a:rPr lang="en-US" dirty="0" smtClean="0"/>
              <a:t>Technician Licensing</a:t>
            </a:r>
          </a:p>
          <a:p>
            <a:pPr lvl="1"/>
            <a:r>
              <a:rPr lang="en-US" dirty="0" smtClean="0"/>
              <a:t>General Licensing</a:t>
            </a:r>
          </a:p>
          <a:p>
            <a:pPr lvl="1"/>
            <a:r>
              <a:rPr lang="en-US" dirty="0" smtClean="0"/>
              <a:t>Teachers Institute</a:t>
            </a:r>
          </a:p>
          <a:p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Volunteer Counsel Program</a:t>
            </a:r>
          </a:p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Volunteer Consulting Engineer Program</a:t>
            </a:r>
          </a:p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Technical Specialists</a:t>
            </a:r>
          </a:p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Volunteer Instructors</a:t>
            </a:r>
          </a:p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Electromagnetic Compatibility Committee</a:t>
            </a:r>
          </a:p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RF Safety Committee</a:t>
            </a:r>
          </a:p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ARRL Outreach Program</a:t>
            </a:r>
          </a:p>
          <a:p>
            <a:pPr lvl="1"/>
            <a:r>
              <a:rPr lang="en-US" sz="2400" dirty="0" smtClean="0"/>
              <a:t>Youth</a:t>
            </a:r>
          </a:p>
          <a:p>
            <a:pPr lvl="1"/>
            <a:r>
              <a:rPr lang="en-US" sz="2400" dirty="0" smtClean="0"/>
              <a:t>Schools</a:t>
            </a:r>
            <a:endParaRPr lang="en-US" dirty="0" smtClean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ARRL Foundation - Scholarships 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Heritage Museum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NTS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ARES 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Public Service Honor Roll</a:t>
            </a:r>
          </a:p>
          <a:p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LoTW</a:t>
            </a:r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cs typeface="Arial" charset="0"/>
              </a:rPr>
              <a:t>Regulatory Information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2209800" y="1371600"/>
            <a:ext cx="6477000" cy="3886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3276600" y="1576388"/>
            <a:ext cx="5334000" cy="9969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r"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bg1"/>
                </a:solidFill>
                <a:latin typeface="+mj-lt"/>
              </a:rPr>
              <a:t>Dan Henderson, N1ND</a:t>
            </a:r>
          </a:p>
          <a:p>
            <a:pPr algn="r"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defRPr/>
            </a:pPr>
            <a:endParaRPr lang="en-US" sz="2400" dirty="0">
              <a:solidFill>
                <a:srgbClr val="FFC000"/>
              </a:solidFill>
              <a:latin typeface="+mn-lt"/>
            </a:endParaRPr>
          </a:p>
        </p:txBody>
      </p:sp>
      <p:pic>
        <p:nvPicPr>
          <p:cNvPr id="16" name="Picture 15" descr="N1ND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609600" y="1017582"/>
            <a:ext cx="3735440" cy="2975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366" name="Text Box 10"/>
          <p:cNvSpPr txBox="1">
            <a:spLocks noChangeArrowheads="1"/>
          </p:cNvSpPr>
          <p:nvPr/>
        </p:nvSpPr>
        <p:spPr bwMode="auto">
          <a:xfrm>
            <a:off x="3276600" y="2286000"/>
            <a:ext cx="5334000" cy="298543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Assistant Secretary</a:t>
            </a:r>
          </a:p>
          <a:p>
            <a:pPr algn="r">
              <a:lnSpc>
                <a:spcPct val="90000"/>
              </a:lnSpc>
              <a:spcBef>
                <a:spcPct val="50000"/>
              </a:spcBef>
            </a:pPr>
            <a:endParaRPr lang="en-US" sz="2400" dirty="0" smtClean="0">
              <a:solidFill>
                <a:schemeClr val="bg1"/>
              </a:solidFill>
            </a:endParaRPr>
          </a:p>
          <a:p>
            <a:pPr algn="r">
              <a:lnSpc>
                <a:spcPct val="90000"/>
              </a:lnSpc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Manager, Regulatory Affairs</a:t>
            </a:r>
          </a:p>
          <a:p>
            <a:pPr algn="r">
              <a:lnSpc>
                <a:spcPct val="90000"/>
              </a:lnSpc>
              <a:spcBef>
                <a:spcPct val="50000"/>
              </a:spcBef>
            </a:pPr>
            <a:r>
              <a:rPr lang="en-US" sz="1600" dirty="0" smtClean="0">
                <a:solidFill>
                  <a:schemeClr val="bg1"/>
                </a:solidFill>
              </a:rPr>
              <a:t>Member </a:t>
            </a:r>
            <a:r>
              <a:rPr lang="en-US" sz="1600" dirty="0">
                <a:solidFill>
                  <a:schemeClr val="bg1"/>
                </a:solidFill>
              </a:rPr>
              <a:t>and FCC Liaison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Antenna Issues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FCC Rule Book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Volunteer Counsel and Engineers</a:t>
            </a:r>
          </a:p>
          <a:p>
            <a:pPr algn="r">
              <a:lnSpc>
                <a:spcPct val="90000"/>
              </a:lnSpc>
              <a:spcBef>
                <a:spcPct val="50000"/>
              </a:spcBef>
            </a:pPr>
            <a:endParaRPr lang="en-US" sz="24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the Air Awards</a:t>
            </a:r>
          </a:p>
          <a:p>
            <a:pPr lvl="1"/>
            <a:r>
              <a:rPr lang="en-US" sz="2400" dirty="0" smtClean="0"/>
              <a:t>DXCC</a:t>
            </a:r>
          </a:p>
          <a:p>
            <a:pPr lvl="1"/>
            <a:r>
              <a:rPr lang="en-US" sz="2400" dirty="0" smtClean="0"/>
              <a:t>WAS</a:t>
            </a:r>
          </a:p>
          <a:p>
            <a:pPr lvl="1"/>
            <a:r>
              <a:rPr lang="en-US" sz="2400" dirty="0" smtClean="0"/>
              <a:t>WAS</a:t>
            </a:r>
          </a:p>
          <a:p>
            <a:pPr lvl="1"/>
            <a:r>
              <a:rPr lang="en-US" sz="2400" dirty="0" smtClean="0"/>
              <a:t>VUCC</a:t>
            </a:r>
            <a:endParaRPr lang="en-US" sz="2400" dirty="0" smtClean="0"/>
          </a:p>
          <a:p>
            <a:pPr lvl="1"/>
            <a:r>
              <a:rPr lang="en-US" sz="2400" dirty="0" smtClean="0"/>
              <a:t>A-1 Operator Club</a:t>
            </a:r>
          </a:p>
          <a:p>
            <a:pPr lvl="1"/>
            <a:r>
              <a:rPr lang="en-US" sz="2400" dirty="0" smtClean="0"/>
              <a:t>Triple Play</a:t>
            </a:r>
          </a:p>
          <a:p>
            <a:pPr lvl="1"/>
            <a:r>
              <a:rPr lang="en-US" sz="2400" dirty="0" smtClean="0"/>
              <a:t>Fred Fish Memorial Award</a:t>
            </a:r>
          </a:p>
          <a:p>
            <a:pPr lvl="1"/>
            <a:r>
              <a:rPr lang="en-US" sz="2400" dirty="0" smtClean="0"/>
              <a:t>Morse Code Proficiency</a:t>
            </a:r>
          </a:p>
          <a:p>
            <a:pPr lvl="1"/>
            <a:r>
              <a:rPr lang="en-US" sz="2400" dirty="0" smtClean="0"/>
              <a:t>Elmer Award</a:t>
            </a:r>
          </a:p>
          <a:p>
            <a:pPr lvl="1"/>
            <a:r>
              <a:rPr lang="en-US" sz="2400" dirty="0" smtClean="0"/>
              <a:t>First Contact Award</a:t>
            </a:r>
            <a:endParaRPr lang="en-US" dirty="0" smtClean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Contests</a:t>
            </a:r>
          </a:p>
          <a:p>
            <a:pPr lvl="1"/>
            <a:r>
              <a:rPr lang="en-US" dirty="0" smtClean="0"/>
              <a:t>Straight Key Night</a:t>
            </a:r>
          </a:p>
          <a:p>
            <a:pPr lvl="1"/>
            <a:r>
              <a:rPr lang="en-US" dirty="0" smtClean="0"/>
              <a:t>Kids Day</a:t>
            </a:r>
          </a:p>
          <a:p>
            <a:pPr lvl="1"/>
            <a:r>
              <a:rPr lang="en-US" dirty="0" smtClean="0"/>
              <a:t>RTTY Roundup</a:t>
            </a:r>
          </a:p>
          <a:p>
            <a:pPr lvl="1"/>
            <a:r>
              <a:rPr lang="en-US" dirty="0" smtClean="0"/>
              <a:t>January VHF</a:t>
            </a:r>
          </a:p>
          <a:p>
            <a:pPr lvl="1"/>
            <a:r>
              <a:rPr lang="en-US" dirty="0" smtClean="0"/>
              <a:t>School Club Roundups</a:t>
            </a:r>
          </a:p>
          <a:p>
            <a:pPr lvl="1"/>
            <a:r>
              <a:rPr lang="en-US" dirty="0" smtClean="0"/>
              <a:t>International DX, CW and Phone</a:t>
            </a:r>
          </a:p>
          <a:p>
            <a:pPr lvl="1"/>
            <a:r>
              <a:rPr lang="en-US" dirty="0" smtClean="0"/>
              <a:t>June VHF</a:t>
            </a:r>
          </a:p>
          <a:p>
            <a:pPr lvl="1"/>
            <a:r>
              <a:rPr lang="en-US" dirty="0" smtClean="0"/>
              <a:t>Field Day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/>
          <a:lstStyle/>
          <a:p>
            <a:pPr lvl="1"/>
            <a:r>
              <a:rPr lang="en-US" dirty="0" smtClean="0"/>
              <a:t>IARU HF World</a:t>
            </a:r>
          </a:p>
          <a:p>
            <a:pPr lvl="1"/>
            <a:r>
              <a:rPr lang="en-US" dirty="0" smtClean="0"/>
              <a:t>222 MHz and Up</a:t>
            </a:r>
          </a:p>
          <a:p>
            <a:pPr lvl="1"/>
            <a:r>
              <a:rPr lang="en-US" dirty="0" smtClean="0"/>
              <a:t>10 GHz and Up</a:t>
            </a:r>
          </a:p>
          <a:p>
            <a:pPr lvl="1"/>
            <a:r>
              <a:rPr lang="en-US" dirty="0" smtClean="0"/>
              <a:t>Rookie Roundup RTTY</a:t>
            </a:r>
          </a:p>
          <a:p>
            <a:pPr lvl="1"/>
            <a:r>
              <a:rPr lang="en-US" dirty="0" smtClean="0"/>
              <a:t>EME 23 GHz and Up</a:t>
            </a:r>
          </a:p>
          <a:p>
            <a:pPr lvl="1"/>
            <a:r>
              <a:rPr lang="en-US" dirty="0" smtClean="0"/>
              <a:t>EME 50-1296</a:t>
            </a:r>
          </a:p>
          <a:p>
            <a:pPr lvl="1"/>
            <a:r>
              <a:rPr lang="en-US" dirty="0" smtClean="0"/>
              <a:t>Nov Sweepstakes CW and Phone</a:t>
            </a:r>
          </a:p>
          <a:p>
            <a:pPr lvl="1"/>
            <a:r>
              <a:rPr lang="en-US" dirty="0" smtClean="0"/>
              <a:t>160 Meter Contest</a:t>
            </a:r>
          </a:p>
          <a:p>
            <a:pPr lvl="1"/>
            <a:r>
              <a:rPr lang="en-US" dirty="0" smtClean="0"/>
              <a:t>10 Meter Contest</a:t>
            </a:r>
          </a:p>
          <a:p>
            <a:pPr lvl="1"/>
            <a:r>
              <a:rPr lang="en-US" dirty="0" smtClean="0"/>
              <a:t>Rookie Roundup - CW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85800"/>
            <a:ext cx="8229600" cy="1143000"/>
          </a:xfrm>
        </p:spPr>
        <p:txBody>
          <a:bodyPr/>
          <a:lstStyle/>
          <a:p>
            <a:pPr algn="ctr"/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Contact Information:</a:t>
            </a:r>
            <a:b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34000" endA="740" endPos="53000" dir="5400000" sy="-100000" algn="bl" rotWithShape="0"/>
                </a:effectLst>
                <a:latin typeface="Sitka Subheading" pitchFamily="2" charset="0"/>
              </a:rPr>
              <a:t>ARRL Great Lakes Division Director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34000" endA="740" endPos="53000" dir="5400000" sy="-100000" algn="bl" rotWithShape="0"/>
                </a:effectLst>
                <a:latin typeface="Sitka Subheading" pitchFamily="2" charset="0"/>
              </a:rPr>
              <a:t/>
            </a:r>
            <a:b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34000" endA="740" endPos="53000" dir="5400000" sy="-100000" algn="bl" rotWithShape="0"/>
                </a:effectLst>
                <a:latin typeface="Sitka Subheading" pitchFamily="2" charset="0"/>
              </a:rPr>
            </a:br>
            <a:r>
              <a:rPr lang="en-US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34000" endA="740" endPos="53000" dir="5400000" sy="-100000" algn="bl" rotWithShape="0"/>
                </a:effectLst>
                <a:latin typeface="Sitka Subheading" pitchFamily="2" charset="0"/>
              </a:rPr>
              <a:t>Dale Williams WA8EFK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34000" endA="740" endPos="53000" dir="5400000" sy="-100000" algn="bl" rotWithShape="0"/>
                </a:effectLst>
                <a:latin typeface="Sitka Subheading" pitchFamily="2" charset="0"/>
              </a:rPr>
              <a:t/>
            </a:r>
            <a:b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34000" endA="740" endPos="53000" dir="5400000" sy="-100000" algn="bl" rotWithShape="0"/>
                </a:effectLst>
                <a:latin typeface="Sitka Subheading" pitchFamily="2" charset="0"/>
              </a:rPr>
            </a:br>
            <a:r>
              <a:rPr lang="en-US" dirty="0" smtClean="0">
                <a:solidFill>
                  <a:srgbClr val="1403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34000" endA="740" endPos="53000" dir="5400000" sy="-100000" algn="bl" rotWithShape="0"/>
                </a:effectLst>
                <a:latin typeface="Sitka Subheading" pitchFamily="2" charset="0"/>
                <a:hlinkClick r:id="rId2"/>
              </a:rPr>
              <a:t>wa8efk@arrl.net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34000" endA="740" endPos="53000" dir="5400000" sy="-100000" algn="bl" rotWithShape="0"/>
                </a:effectLst>
                <a:latin typeface="Sitka Subheading" pitchFamily="2" charset="0"/>
              </a:rPr>
              <a:t/>
            </a:r>
            <a:b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34000" endA="740" endPos="53000" dir="5400000" sy="-100000" algn="bl" rotWithShape="0"/>
                </a:effectLst>
                <a:latin typeface="Sitka Subheading" pitchFamily="2" charset="0"/>
              </a:rPr>
            </a:b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34000" endA="740" endPos="53000" dir="5400000" sy="-100000" algn="bl" rotWithShape="0"/>
                </a:effectLst>
                <a:latin typeface="Sitka Subheading" pitchFamily="2" charset="0"/>
              </a:rPr>
              <a:t/>
            </a:r>
            <a:b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34000" endA="740" endPos="53000" dir="5400000" sy="-100000" algn="bl" rotWithShape="0"/>
                </a:effectLst>
                <a:latin typeface="Sitka Subheading" pitchFamily="2" charset="0"/>
              </a:rPr>
            </a:b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34000" endA="740" endPos="53000" dir="5400000" sy="-100000" algn="bl" rotWithShape="0"/>
                </a:effectLst>
                <a:latin typeface="Sitka Subheading" pitchFamily="2" charset="0"/>
              </a:rPr>
              <a:t>ARRL Great Lakes Division Vice Director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34000" endA="740" endPos="53000" dir="5400000" sy="-100000" algn="bl" rotWithShape="0"/>
                </a:effectLst>
                <a:latin typeface="Sitka Subheading" pitchFamily="2" charset="0"/>
              </a:rPr>
              <a:t/>
            </a:r>
            <a:b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34000" endA="740" endPos="53000" dir="5400000" sy="-100000" algn="bl" rotWithShape="0"/>
                </a:effectLst>
                <a:latin typeface="Sitka Subheading" pitchFamily="2" charset="0"/>
              </a:rPr>
            </a:br>
            <a:r>
              <a:rPr lang="en-US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34000" endA="740" endPos="53000" dir="5400000" sy="-100000" algn="bl" rotWithShape="0"/>
                </a:effectLst>
                <a:latin typeface="Sitka Subheading" pitchFamily="2" charset="0"/>
              </a:rPr>
              <a:t>Tom Delaney W8WTD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34000" endA="740" endPos="53000" dir="5400000" sy="-100000" algn="bl" rotWithShape="0"/>
                </a:effectLst>
                <a:latin typeface="Sitka Subheading" pitchFamily="2" charset="0"/>
              </a:rPr>
              <a:t/>
            </a:r>
            <a:b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34000" endA="740" endPos="53000" dir="5400000" sy="-100000" algn="bl" rotWithShape="0"/>
                </a:effectLst>
                <a:latin typeface="Sitka Subheading" pitchFamily="2" charset="0"/>
              </a:rPr>
            </a:br>
            <a:r>
              <a:rPr lang="en-US" u="sng" dirty="0" smtClean="0">
                <a:solidFill>
                  <a:srgbClr val="1403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34000" endA="740" endPos="53000" dir="5400000" sy="-100000" algn="bl" rotWithShape="0"/>
                </a:effectLst>
                <a:latin typeface="Sitka Subheading" pitchFamily="2" charset="0"/>
              </a:rPr>
              <a:t>w8wtd@arrl.net</a:t>
            </a:r>
            <a:endParaRPr lang="en-US" dirty="0">
              <a:solidFill>
                <a:srgbClr val="1403ED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525963"/>
          </a:xfrm>
        </p:spPr>
        <p:txBody>
          <a:bodyPr/>
          <a:lstStyle/>
          <a:p>
            <a:pPr algn="ctr">
              <a:buNone/>
            </a:pPr>
            <a:r>
              <a:rPr lang="en-US" sz="9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 and comments !!</a:t>
            </a:r>
          </a:p>
          <a:p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The ARRL Lab</a:t>
            </a:r>
          </a:p>
        </p:txBody>
      </p:sp>
      <p:sp>
        <p:nvSpPr>
          <p:cNvPr id="7" name="Rectangle 6"/>
          <p:cNvSpPr/>
          <p:nvPr/>
        </p:nvSpPr>
        <p:spPr>
          <a:xfrm>
            <a:off x="762000" y="1524000"/>
            <a:ext cx="6629400" cy="5181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1143000" y="4800600"/>
            <a:ext cx="632460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</a:rPr>
              <a:t>-  </a:t>
            </a:r>
            <a:r>
              <a:rPr lang="en-US" sz="2800">
                <a:solidFill>
                  <a:srgbClr val="FFFFFF"/>
                </a:solidFill>
              </a:rPr>
              <a:t>Product Review</a:t>
            </a:r>
            <a:br>
              <a:rPr lang="en-US" sz="2800">
                <a:solidFill>
                  <a:srgbClr val="FFFFFF"/>
                </a:solidFill>
              </a:rPr>
            </a:br>
            <a:r>
              <a:rPr lang="en-US" sz="2800">
                <a:solidFill>
                  <a:srgbClr val="FFFFFF"/>
                </a:solidFill>
              </a:rPr>
              <a:t>- Technical Information Services</a:t>
            </a:r>
            <a:br>
              <a:rPr lang="en-US" sz="2800">
                <a:solidFill>
                  <a:srgbClr val="FFFFFF"/>
                </a:solidFill>
              </a:rPr>
            </a:br>
            <a:r>
              <a:rPr lang="en-US" sz="2800">
                <a:solidFill>
                  <a:srgbClr val="FFFFFF"/>
                </a:solidFill>
              </a:rPr>
              <a:t>- RFI Issues</a:t>
            </a:r>
            <a:br>
              <a:rPr lang="en-US" sz="2800">
                <a:solidFill>
                  <a:srgbClr val="FFFFFF"/>
                </a:solidFill>
              </a:rPr>
            </a:br>
            <a:r>
              <a:rPr lang="en-US" sz="2800">
                <a:solidFill>
                  <a:srgbClr val="FFFFFF"/>
                </a:solidFill>
              </a:rPr>
              <a:t>- Industry Regulatory Support </a:t>
            </a:r>
            <a:endParaRPr lang="en-US" sz="2000"/>
          </a:p>
        </p:txBody>
      </p:sp>
      <p:pic>
        <p:nvPicPr>
          <p:cNvPr id="6" name="Picture 5" descr="Lab Bench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04800" y="685800"/>
            <a:ext cx="5334000" cy="38851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ARRL Lab Staff</a:t>
            </a:r>
          </a:p>
        </p:txBody>
      </p:sp>
      <p:sp>
        <p:nvSpPr>
          <p:cNvPr id="6" name="Rectangle 5"/>
          <p:cNvSpPr/>
          <p:nvPr/>
        </p:nvSpPr>
        <p:spPr>
          <a:xfrm>
            <a:off x="419100" y="1471613"/>
            <a:ext cx="4000500" cy="3557587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457200" y="3995738"/>
            <a:ext cx="3505200" cy="9413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bg1"/>
                </a:solidFill>
                <a:latin typeface="+mj-lt"/>
              </a:rPr>
              <a:t>Ed Hare, W1RFI</a:t>
            </a:r>
          </a:p>
          <a:p>
            <a:pPr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bg1"/>
                </a:solidFill>
                <a:latin typeface="+mj-lt"/>
              </a:rPr>
              <a:t>Lab Manager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29200" y="1600200"/>
            <a:ext cx="3695700" cy="3886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5029200" y="4191000"/>
            <a:ext cx="4114800" cy="16621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bg1"/>
                </a:solidFill>
                <a:latin typeface="+mj-lt"/>
              </a:rPr>
              <a:t>Zack Lau, W1VT</a:t>
            </a:r>
          </a:p>
          <a:p>
            <a:pPr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bg1"/>
                </a:solidFill>
                <a:latin typeface="+mj-lt"/>
              </a:rPr>
              <a:t>Technical Support Engineer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  <a:p>
            <a:pPr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5" name="Picture 14" descr="Ed at W1HQ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304800" y="981997"/>
            <a:ext cx="3581400" cy="27928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 descr="Zacl Lau 1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 rot="5400000">
            <a:off x="4602899" y="1021698"/>
            <a:ext cx="3200598" cy="26812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6060</TotalTime>
  <Words>1380</Words>
  <Application>Microsoft Office PowerPoint</Application>
  <PresentationFormat>On-screen Show (4:3)</PresentationFormat>
  <Paragraphs>360</Paragraphs>
  <Slides>74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75" baseType="lpstr">
      <vt:lpstr>Office Theme</vt:lpstr>
      <vt:lpstr>Slide 1</vt:lpstr>
      <vt:lpstr>Slide 2</vt:lpstr>
      <vt:lpstr>ARRL Headquarters</vt:lpstr>
      <vt:lpstr>ARRL Headquarters</vt:lpstr>
      <vt:lpstr>Chief Executive Officer</vt:lpstr>
      <vt:lpstr>Operations</vt:lpstr>
      <vt:lpstr>Regulatory Information</vt:lpstr>
      <vt:lpstr>The ARRL Lab</vt:lpstr>
      <vt:lpstr>ARRL Lab Staff</vt:lpstr>
      <vt:lpstr>Lab Staff</vt:lpstr>
      <vt:lpstr>Exhibit</vt:lpstr>
      <vt:lpstr>ARRL Education Services Dept.</vt:lpstr>
      <vt:lpstr>Field Services Department ▪</vt:lpstr>
      <vt:lpstr>FSR Department ▪ Field Support</vt:lpstr>
      <vt:lpstr>Amateur Radio Emergency Service ▪ ARES</vt:lpstr>
      <vt:lpstr>Amateur Radio Emergency Service ▪ NTS</vt:lpstr>
      <vt:lpstr>Partners</vt:lpstr>
      <vt:lpstr>Ham Aid</vt:lpstr>
      <vt:lpstr>Field Day</vt:lpstr>
      <vt:lpstr>DXCC </vt:lpstr>
      <vt:lpstr>Contest Branch</vt:lpstr>
      <vt:lpstr>     Radiosport Department ▪ Awards Branch</vt:lpstr>
      <vt:lpstr>ARRL Awards</vt:lpstr>
      <vt:lpstr>Worked All States Certificate</vt:lpstr>
      <vt:lpstr>120,248 Users ▪ 1,066,308,545 QSO Records</vt:lpstr>
      <vt:lpstr>ARRL Affiliated Clubs</vt:lpstr>
      <vt:lpstr>Club Support</vt:lpstr>
      <vt:lpstr>The ARRL Outgoing QSL Service</vt:lpstr>
      <vt:lpstr>The ARRL Outgoing QSL Service</vt:lpstr>
      <vt:lpstr>ARRL Publications</vt:lpstr>
      <vt:lpstr>ARRL Publications</vt:lpstr>
      <vt:lpstr> QEX ▪ NCJ</vt:lpstr>
      <vt:lpstr>150 Books</vt:lpstr>
      <vt:lpstr>Electronic Newsletters</vt:lpstr>
      <vt:lpstr>ARRL Business Services</vt:lpstr>
      <vt:lpstr>Advertising</vt:lpstr>
      <vt:lpstr>Marketing and Membership</vt:lpstr>
      <vt:lpstr>Marketing and Membership</vt:lpstr>
      <vt:lpstr>Marketing and Membership</vt:lpstr>
      <vt:lpstr>Volunteer Exam Coordinator (VEC)</vt:lpstr>
      <vt:lpstr>Volunteer Exam Coordinator (VEC)</vt:lpstr>
      <vt:lpstr>Volunteer Exam Coordinator (VEC)</vt:lpstr>
      <vt:lpstr>Volunteer Exam Coordinator (VEC)</vt:lpstr>
      <vt:lpstr>Slide 44</vt:lpstr>
      <vt:lpstr>W1AW</vt:lpstr>
      <vt:lpstr>W1AW Operating Studios</vt:lpstr>
      <vt:lpstr>W1AW Broadcast Equipment</vt:lpstr>
      <vt:lpstr>ARRL Information Technology Team</vt:lpstr>
      <vt:lpstr>Additional ARRL Staff</vt:lpstr>
      <vt:lpstr>Slide 50</vt:lpstr>
      <vt:lpstr>So where do we go from here?</vt:lpstr>
      <vt:lpstr>So where do we go from here?</vt:lpstr>
      <vt:lpstr>So where do we go from here?</vt:lpstr>
      <vt:lpstr>So where do we go from here?</vt:lpstr>
      <vt:lpstr>So where do we go from here?</vt:lpstr>
      <vt:lpstr>So where do we go from here?</vt:lpstr>
      <vt:lpstr>So where do we go from here?</vt:lpstr>
      <vt:lpstr>So where do we go from here?</vt:lpstr>
      <vt:lpstr>So where do we go from here?</vt:lpstr>
      <vt:lpstr>Slide 60</vt:lpstr>
      <vt:lpstr>Slide 61</vt:lpstr>
      <vt:lpstr>So where do we go from here?</vt:lpstr>
      <vt:lpstr>OOPS, now wait a moment…..</vt:lpstr>
      <vt:lpstr>OOPS, now wait a moment…..</vt:lpstr>
      <vt:lpstr>WIIFM      (What’s in it for me?)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Contact Information: </vt:lpstr>
      <vt:lpstr>Slide 74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Dale</cp:lastModifiedBy>
  <cp:revision>388</cp:revision>
  <dcterms:created xsi:type="dcterms:W3CDTF">2014-01-26T21:50:47Z</dcterms:created>
  <dcterms:modified xsi:type="dcterms:W3CDTF">2019-08-19T14:25:38Z</dcterms:modified>
</cp:coreProperties>
</file>